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Dosis" pitchFamily="2" charset="77"/>
      <p:regular r:id="rId71"/>
      <p:bold r:id="rId72"/>
    </p:embeddedFont>
    <p:embeddedFont>
      <p:font typeface="Lato" panose="020F0502020204030203" pitchFamily="34" charset="0"/>
      <p:regular r:id="rId73"/>
      <p:bold r:id="rId74"/>
      <p:italic r:id="rId75"/>
      <p:boldItalic r:id="rId76"/>
    </p:embeddedFont>
    <p:embeddedFont>
      <p:font typeface="Merriweather" pitchFamily="2" charset="77"/>
      <p:regular r:id="rId77"/>
      <p:bold r:id="rId78"/>
      <p:italic r:id="rId79"/>
      <p:boldItalic r:id="rId80"/>
    </p:embeddedFont>
    <p:embeddedFont>
      <p:font typeface="Roboto" panose="02000000000000000000" pitchFamily="2" charset="0"/>
      <p:regular r:id="rId81"/>
      <p:bold r:id="rId82"/>
      <p:italic r:id="rId83"/>
      <p:boldItalic r:id="rId84"/>
    </p:embeddedFont>
    <p:embeddedFont>
      <p:font typeface="Sirin Stencil" panose="02000000000000000000" pitchFamily="2" charset="0"/>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A48ACD-D535-4277-B326-FDF7AE8DAAD7}">
  <a:tblStyle styleId="{A0A48ACD-D535-4277-B326-FDF7AE8DAAD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CED9085-7222-4DCA-A990-DB5F48E6B2F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p:cViewPr varScale="1">
        <p:scale>
          <a:sx n="162" d="100"/>
          <a:sy n="162" d="100"/>
        </p:scale>
        <p:origin x="208" y="3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straitstimes.com/singapore/4-in-5-singaporeans-confident-in-spotting-fake-news-but-90-per-cent-wrong-when-put-to-th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d8f57fd1f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d8f57fd1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d85586ad4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fd85586ad4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Then, we removed titles with links in them by searching for titles that contained the substring "http".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fd85586ad4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fd85586ad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After that, we removed rows with extremely short titles. We saw submissions in the dataset named with titles like "test", "Ouch", and "onion ice", all which appeared to be spam.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d85586ad4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d85586ad4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we removed all duplicate headlines, leaving only unique values. We were left with 9300 real news headlines, and 8800 fake news headlines.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d0690430c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d0690430c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cleaning out the spam submissions, we processed the remaining headlines by…... removing punctuations and non-alphanumeric characters…... tokenizing the words to get the individual words...... removing stop words like "I" "am" or "with" that contributes little meaning to the headline...... and then finally, we lemmatized the headlines to get the root words. This readied our data to go through the count vectorizers.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d8f57fd1f_1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d8f57fd1f_1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collected 5 features: the hour the headline was submitted, the length of the headline, the number of comments posted on the headline, the month and year in which the headline was submitted-- We’ll look through these four first before we start analyzing the headlines.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fd85586ad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fd85586ad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First, from the time the headlines were posted, it appears that members of the two subreddits were active at vastly different times of the day.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d0690430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d0690430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Onion headlines were mostly submitted at night till the wee hours of the morning, between 8pm to 2am. </a:t>
            </a:r>
            <a:r>
              <a:rPr lang="en">
                <a:solidFill>
                  <a:schemeClr val="dk1"/>
                </a:solidFill>
              </a:rPr>
              <a:t>You can see in these two circles that there were more The Onion headlines posted between 10PM to 4AM...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fd85586ad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fd85586ad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…before the volume of r/news submissions begins to overtake The Onion submissions during the day, between 5AM to 9PM.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fd85586ad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fd85586ad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From this chart, we can clearly see that r/news headlines were submitted more consistently throughout the day, while The Onion headlines tend to be submitted at night.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fd0690430c_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fd0690430c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Second, for the length of the headlines, we can see that headlines in both subreddits generally skewed towards the shorter end, but r/news headlines tended to be shorter than The Onion headlines. However, there wasn’t a very significant difference between the two...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d069043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d069043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d85586ad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d85586ad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On the other hand, there was a pretty large difference in the number of comments received on headlines across both subreddits. Submissions to The Onion subreddit received only a fraction of the comments that submissions to the news subreddit did. </a:t>
            </a:r>
            <a:r>
              <a:rPr lang="en">
                <a:solidFill>
                  <a:schemeClr val="dk1"/>
                </a:solidFill>
              </a:rPr>
              <a:t>In general, it can be seen that the news subreddit is much more active than The Onion subreddit.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fd85586ad4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fd85586ad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may explain the discrepancies in month and year of headlines in the dataset. Likely due to an extremely high volume of headlines being submitted to r/news, all of the 10,000 rows that were scraped from r/news were submitted in the last three months.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fd85586ad4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fd85586ad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comparison, due to a lower volume of submissions. We crawled four years of data in order to scrape the 10,000 headlines from The Onion subreddit. The headlines spanned all the way back to 2017. My groupmates will later talk more about the impact of the imbalanced dataset on our model, but for now, let’s move on to the headlines. Which is the most interesting part!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fd0690430c_5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fd0690430c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Right away, we can see that there were several topics that seemed to dominate r/news headlines.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fd85586ad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fd85586ad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global pandemic, vaccines, and masking was a hot topic in r/news.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fd85586ad4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fd85586ad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was also many headlines about violent crimes, which included reports of people being killed or shot. The high incident of words like police along with shootings may also be due to reporting of police brutality in light of the Black Lives Matter movement, and school shootings as well.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d85586ad4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d85586ad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r/news headlines also covered recent political events like the Taliban’s takeover of Afghanistan. As can be seen, these are all relatively recent events as the headlines were all posted in the last three months.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d85586ad4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d85586ad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Anyway, it’s been a pretty hectic time recently, so the top words seen in r/news headlines generally look quite grim.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d85586ad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fd85586ad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comparison, top words in The Onion headlines were more light-hearted and general, as seen by heavy incidence of words like “life” “find” “child” “week” and “kid”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d85586ad4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d85586ad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Except for Trump, which is pretty specific.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d8f57fd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d8f57fd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fd85586ad4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fd85586ad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Anyway, the list of top words here are clearly more general and more lighthearted in nature, which may on one hand reflect the humorous direction of The Onion. On the other, it may simply be because the headlines in this dataset stretched back all the way to 2017. News on the pandemic or more recent political events are thus likely to be underrepresented in this dataset. Trump may be an exception because he assumed his presidency in 2017, and that lasted four years until only recently. My groupmates will talk more about the impacts of the imbalanced headlines on our models later on. Haziq will now cover the modelling.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890c6c65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f890c6c65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4292E"/>
                </a:solidFill>
                <a:highlight>
                  <a:srgbClr val="FFFFFF"/>
                </a:highlight>
              </a:rPr>
              <a:t>90 per cent of Singaporeans did not spot fake news correctly eventhought 80% were confident of doing so </a:t>
            </a:r>
            <a:r>
              <a:rPr lang="en" sz="1200">
                <a:solidFill>
                  <a:srgbClr val="0366D6"/>
                </a:solidFill>
                <a:highlight>
                  <a:srgbClr val="FFFFFF"/>
                </a:highlight>
                <a:uFill>
                  <a:noFill/>
                </a:uFill>
                <a:hlinkClick r:id="rId3">
                  <a:extLst>
                    <a:ext uri="{A12FA001-AC4F-418D-AE19-62706E023703}">
                      <ahyp:hlinkClr xmlns:ahyp="http://schemas.microsoft.com/office/drawing/2018/hyperlinkcolor" val="tx"/>
                    </a:ext>
                  </a:extLst>
                </a:hlinkClick>
              </a:rPr>
              <a:t>source</a:t>
            </a:r>
            <a:r>
              <a:rPr lang="en" sz="1200">
                <a:solidFill>
                  <a:srgbClr val="24292E"/>
                </a:solidFill>
                <a:highlight>
                  <a:srgbClr val="FFFFFF"/>
                </a:highlight>
              </a:rPr>
              <a:t>. This proves that the human mind is alot more subjective when interpreting news, and therefore the used of machines to learn the intricacies of words in news can be helpful.</a:t>
            </a:r>
            <a:br>
              <a:rPr lang="en" sz="1200">
                <a:solidFill>
                  <a:srgbClr val="24292E"/>
                </a:solidFill>
                <a:highlight>
                  <a:srgbClr val="FFFFFF"/>
                </a:highlight>
              </a:rPr>
            </a:br>
            <a:br>
              <a:rPr lang="en" sz="1200">
                <a:solidFill>
                  <a:srgbClr val="24292E"/>
                </a:solidFill>
                <a:highlight>
                  <a:srgbClr val="FFFFFF"/>
                </a:highlight>
              </a:rPr>
            </a:br>
            <a:r>
              <a:rPr lang="en" sz="1350" b="1">
                <a:solidFill>
                  <a:srgbClr val="334E6F"/>
                </a:solidFill>
                <a:highlight>
                  <a:srgbClr val="FFFFFF"/>
                </a:highlight>
              </a:rPr>
              <a:t>53% of American adults read the news on social media.</a:t>
            </a:r>
            <a:endParaRPr sz="1350" b="1">
              <a:solidFill>
                <a:srgbClr val="334E6F"/>
              </a:solidFill>
              <a:highlight>
                <a:srgbClr val="FFFFFF"/>
              </a:highlight>
            </a:endParaRPr>
          </a:p>
          <a:p>
            <a:pPr marL="0" lvl="0" indent="0" algn="l" rtl="0">
              <a:spcBef>
                <a:spcPts val="0"/>
              </a:spcBef>
              <a:spcAft>
                <a:spcPts val="0"/>
              </a:spcAft>
              <a:buNone/>
            </a:pPr>
            <a:br>
              <a:rPr lang="en" sz="1200">
                <a:solidFill>
                  <a:srgbClr val="24292E"/>
                </a:solidFill>
                <a:highlight>
                  <a:srgbClr val="FFFFFF"/>
                </a:highlight>
              </a:rPr>
            </a:br>
            <a:endParaRPr sz="1200">
              <a:solidFill>
                <a:srgbClr val="24292E"/>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fd0690430c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fd0690430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mentioned earlier our goal is to detect fake news form subreddits posts. </a:t>
            </a:r>
            <a:endParaRPr/>
          </a:p>
          <a:p>
            <a:pPr marL="0" lvl="0" indent="0" algn="l" rtl="0">
              <a:spcBef>
                <a:spcPts val="0"/>
              </a:spcBef>
              <a:spcAft>
                <a:spcPts val="0"/>
              </a:spcAft>
              <a:buNone/>
            </a:pPr>
            <a:r>
              <a:rPr lang="en"/>
              <a:t>And we do so with 2 approaches.</a:t>
            </a:r>
            <a:endParaRPr/>
          </a:p>
          <a:p>
            <a:pPr marL="0" lvl="0" indent="0" algn="l" rtl="0">
              <a:spcBef>
                <a:spcPts val="0"/>
              </a:spcBef>
              <a:spcAft>
                <a:spcPts val="0"/>
              </a:spcAft>
              <a:buNone/>
            </a:pPr>
            <a:r>
              <a:rPr lang="en"/>
              <a:t>We wanted to give different perspectives to our audience, and therefore we created 2 machine learning models</a:t>
            </a:r>
            <a:endParaRPr/>
          </a:p>
          <a:p>
            <a:pPr marL="457200" lvl="0" indent="-298450" algn="l" rtl="0">
              <a:spcBef>
                <a:spcPts val="0"/>
              </a:spcBef>
              <a:spcAft>
                <a:spcPts val="0"/>
              </a:spcAft>
              <a:buSzPts val="1100"/>
              <a:buAutoNum type="arabicPeriod"/>
            </a:pPr>
            <a:r>
              <a:rPr lang="en"/>
              <a:t>One utilizing the information from a post that is not directly related to the content such as (like time created, number of words, score, etc)</a:t>
            </a:r>
            <a:endParaRPr/>
          </a:p>
          <a:p>
            <a:pPr marL="457200" lvl="0" indent="-298450" algn="l" rtl="0">
              <a:spcBef>
                <a:spcPts val="0"/>
              </a:spcBef>
              <a:spcAft>
                <a:spcPts val="0"/>
              </a:spcAft>
              <a:buSzPts val="1100"/>
              <a:buAutoNum type="arabicPeriod"/>
            </a:pPr>
            <a:r>
              <a:rPr lang="en"/>
              <a:t>Two, utilizing Natural Langauge Processing that directly targets the text within the post itself.</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fd8f57fd1f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fd8f57fd1f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for REddit posts features:</a:t>
            </a:r>
            <a:endParaRPr/>
          </a:p>
          <a:p>
            <a:pPr marL="457200" lvl="0" indent="-298450" algn="l" rtl="0">
              <a:spcBef>
                <a:spcPts val="0"/>
              </a:spcBef>
              <a:spcAft>
                <a:spcPts val="0"/>
              </a:spcAft>
              <a:buSzPts val="1100"/>
              <a:buChar char="-"/>
            </a:pPr>
            <a:r>
              <a:rPr lang="en"/>
              <a:t>We first converted the time from epoch format to proper time format</a:t>
            </a:r>
            <a:endParaRPr/>
          </a:p>
          <a:p>
            <a:pPr marL="457200" lvl="0" indent="-298450" algn="l" rtl="0">
              <a:spcBef>
                <a:spcPts val="0"/>
              </a:spcBef>
              <a:spcAft>
                <a:spcPts val="0"/>
              </a:spcAft>
              <a:buSzPts val="1100"/>
              <a:buChar char="-"/>
            </a:pPr>
            <a:r>
              <a:rPr lang="en"/>
              <a:t>We then one hot encoded hours</a:t>
            </a:r>
            <a:endParaRPr/>
          </a:p>
          <a:p>
            <a:pPr marL="457200" lvl="0" indent="-298450" algn="l" rtl="0">
              <a:spcBef>
                <a:spcPts val="0"/>
              </a:spcBef>
              <a:spcAft>
                <a:spcPts val="0"/>
              </a:spcAft>
              <a:buSzPts val="1100"/>
              <a:buChar char="-"/>
            </a:pPr>
            <a:r>
              <a:rPr lang="en"/>
              <a:t>As seen earlier from rebecca’s explanation, we could see that there were obvious correlations between hour of post and the subreddit, hence we decided to keep these features </a:t>
            </a:r>
            <a:endParaRPr/>
          </a:p>
          <a:p>
            <a:pPr marL="457200" lvl="0" indent="-298450" algn="l" rtl="0">
              <a:spcBef>
                <a:spcPts val="0"/>
              </a:spcBef>
              <a:spcAft>
                <a:spcPts val="0"/>
              </a:spcAft>
              <a:buSzPts val="1100"/>
              <a:buChar char="-"/>
            </a:pPr>
            <a:r>
              <a:rPr lang="en"/>
              <a:t>We also scaled our data as posts can receive comments up top 10000s.</a:t>
            </a:r>
            <a:endParaRPr/>
          </a:p>
          <a:p>
            <a:pPr marL="0" lvl="0" indent="0" algn="l" rtl="0">
              <a:spcBef>
                <a:spcPts val="0"/>
              </a:spcBef>
              <a:spcAft>
                <a:spcPts val="0"/>
              </a:spcAft>
              <a:buNone/>
            </a:pPr>
            <a:endParaRPr/>
          </a:p>
          <a:p>
            <a:pPr marL="457200" lvl="0" indent="-330200" algn="l" rtl="0">
              <a:spcBef>
                <a:spcPts val="600"/>
              </a:spcBef>
              <a:spcAft>
                <a:spcPts val="0"/>
              </a:spcAft>
              <a:buClr>
                <a:srgbClr val="FF8700"/>
              </a:buClr>
              <a:buSzPts val="1600"/>
              <a:buFont typeface="Roboto"/>
              <a:buChar char="-"/>
            </a:pPr>
            <a:r>
              <a:rPr lang="en" sz="1600" b="1">
                <a:solidFill>
                  <a:srgbClr val="222222"/>
                </a:solidFill>
                <a:latin typeface="Roboto"/>
                <a:ea typeface="Roboto"/>
                <a:cs typeface="Roboto"/>
                <a:sym typeface="Roboto"/>
              </a:rPr>
              <a:t>Features that best discerns a post:</a:t>
            </a:r>
            <a:endParaRPr sz="1600" b="1">
              <a:solidFill>
                <a:srgbClr val="222222"/>
              </a:solidFill>
              <a:latin typeface="Roboto"/>
              <a:ea typeface="Roboto"/>
              <a:cs typeface="Roboto"/>
              <a:sym typeface="Roboto"/>
            </a:endParaRPr>
          </a:p>
          <a:p>
            <a:pPr marL="914400" lvl="1" indent="-330200" algn="l" rtl="0">
              <a:spcBef>
                <a:spcPts val="0"/>
              </a:spcBef>
              <a:spcAft>
                <a:spcPts val="0"/>
              </a:spcAft>
              <a:buClr>
                <a:srgbClr val="FFB840"/>
              </a:buClr>
              <a:buSzPts val="1600"/>
              <a:buFont typeface="Roboto"/>
              <a:buChar char="-"/>
            </a:pPr>
            <a:r>
              <a:rPr lang="en" sz="1600">
                <a:solidFill>
                  <a:srgbClr val="222222"/>
                </a:solidFill>
                <a:latin typeface="Roboto"/>
                <a:ea typeface="Roboto"/>
                <a:cs typeface="Roboto"/>
                <a:sym typeface="Roboto"/>
              </a:rPr>
              <a:t>Number of comments</a:t>
            </a:r>
            <a:endParaRPr sz="1600">
              <a:solidFill>
                <a:srgbClr val="222222"/>
              </a:solidFill>
              <a:latin typeface="Roboto"/>
              <a:ea typeface="Roboto"/>
              <a:cs typeface="Roboto"/>
              <a:sym typeface="Roboto"/>
            </a:endParaRPr>
          </a:p>
          <a:p>
            <a:pPr marL="914400" lvl="1" indent="-330200" algn="l" rtl="0">
              <a:spcBef>
                <a:spcPts val="0"/>
              </a:spcBef>
              <a:spcAft>
                <a:spcPts val="0"/>
              </a:spcAft>
              <a:buClr>
                <a:srgbClr val="FFB840"/>
              </a:buClr>
              <a:buSzPts val="1600"/>
              <a:buFont typeface="Roboto"/>
              <a:buChar char="-"/>
            </a:pPr>
            <a:r>
              <a:rPr lang="en" sz="1600">
                <a:solidFill>
                  <a:srgbClr val="222222"/>
                </a:solidFill>
                <a:latin typeface="Roboto"/>
                <a:ea typeface="Roboto"/>
                <a:cs typeface="Roboto"/>
                <a:sym typeface="Roboto"/>
              </a:rPr>
              <a:t>Score</a:t>
            </a:r>
            <a:endParaRPr sz="1600">
              <a:solidFill>
                <a:srgbClr val="222222"/>
              </a:solidFill>
              <a:latin typeface="Roboto"/>
              <a:ea typeface="Roboto"/>
              <a:cs typeface="Roboto"/>
              <a:sym typeface="Roboto"/>
            </a:endParaRPr>
          </a:p>
          <a:p>
            <a:pPr marL="914400" lvl="1" indent="-330200" algn="l" rtl="0">
              <a:spcBef>
                <a:spcPts val="0"/>
              </a:spcBef>
              <a:spcAft>
                <a:spcPts val="0"/>
              </a:spcAft>
              <a:buClr>
                <a:srgbClr val="FFB840"/>
              </a:buClr>
              <a:buSzPts val="1600"/>
              <a:buFont typeface="Roboto"/>
              <a:buChar char="-"/>
            </a:pPr>
            <a:r>
              <a:rPr lang="en" sz="1600">
                <a:solidFill>
                  <a:srgbClr val="222222"/>
                </a:solidFill>
                <a:latin typeface="Roboto"/>
                <a:ea typeface="Roboto"/>
                <a:cs typeface="Roboto"/>
                <a:sym typeface="Roboto"/>
              </a:rPr>
              <a:t>Number of characters in a post</a:t>
            </a:r>
            <a:endParaRPr sz="1600">
              <a:solidFill>
                <a:srgbClr val="222222"/>
              </a:solidFill>
              <a:latin typeface="Roboto"/>
              <a:ea typeface="Roboto"/>
              <a:cs typeface="Roboto"/>
              <a:sym typeface="Roboto"/>
            </a:endParaRPr>
          </a:p>
          <a:p>
            <a:pPr marL="914400" lvl="1" indent="-330200" algn="l" rtl="0">
              <a:spcBef>
                <a:spcPts val="0"/>
              </a:spcBef>
              <a:spcAft>
                <a:spcPts val="0"/>
              </a:spcAft>
              <a:buClr>
                <a:srgbClr val="FFB840"/>
              </a:buClr>
              <a:buSzPts val="1600"/>
              <a:buFont typeface="Roboto"/>
              <a:buChar char="-"/>
            </a:pPr>
            <a:r>
              <a:rPr lang="en" sz="1600">
                <a:solidFill>
                  <a:srgbClr val="222222"/>
                </a:solidFill>
                <a:latin typeface="Roboto"/>
                <a:ea typeface="Roboto"/>
                <a:cs typeface="Roboto"/>
                <a:sym typeface="Roboto"/>
              </a:rPr>
              <a:t>Posts created in the middle of the month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fd8f57fd1f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fd8f57fd1f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
              <a:t>After gridsearchCV hyperparameter tuning:</a:t>
            </a:r>
            <a:endParaRPr/>
          </a:p>
          <a:p>
            <a:pPr marL="0" lvl="0" indent="0" algn="l" rtl="0">
              <a:spcBef>
                <a:spcPts val="480"/>
              </a:spcBef>
              <a:spcAft>
                <a:spcPts val="0"/>
              </a:spcAft>
              <a:buNone/>
            </a:pPr>
            <a:r>
              <a:rPr lang="en"/>
              <a:t>C= 20, l1_ratio= 0.25, solver= 'newton-cg'</a:t>
            </a:r>
            <a:endParaRPr/>
          </a:p>
          <a:p>
            <a:pPr marL="0" lvl="0" indent="0" algn="l" rtl="0">
              <a:spcBef>
                <a:spcPts val="480"/>
              </a:spcBef>
              <a:spcAft>
                <a:spcPts val="0"/>
              </a:spcAft>
              <a:buNone/>
            </a:pPr>
            <a:endParaRPr/>
          </a:p>
          <a:p>
            <a:pPr marL="0" lvl="0" indent="0" algn="l" rtl="0">
              <a:spcBef>
                <a:spcPts val="480"/>
              </a:spcBef>
              <a:spcAft>
                <a:spcPts val="0"/>
              </a:spcAft>
              <a:buNone/>
            </a:pPr>
            <a:r>
              <a:rPr lang="en"/>
              <a:t>And here we have the coefficient values of the top features that helps the model distinguoish between fake and real news. Interestingly, while the coeff values are low, we can see that the late hours are when posts from theonion are generated.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fd8f57fd1f_1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fd8f57fd1f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with fake news, what we want to do is to focus on the number of fake news itself:</a:t>
            </a:r>
            <a:endParaRPr/>
          </a:p>
          <a:p>
            <a:pPr marL="457200" lvl="0" indent="-298450" algn="l" rtl="0">
              <a:spcBef>
                <a:spcPts val="0"/>
              </a:spcBef>
              <a:spcAft>
                <a:spcPts val="0"/>
              </a:spcAft>
              <a:buSzPts val="1100"/>
              <a:buChar char="-"/>
            </a:pPr>
            <a:r>
              <a:rPr lang="en"/>
              <a:t>We want to maxmise the number of fake news which we predicted as fake</a:t>
            </a:r>
            <a:endParaRPr/>
          </a:p>
          <a:p>
            <a:pPr marL="457200" lvl="0" indent="-298450" algn="l" rtl="0">
              <a:spcBef>
                <a:spcPts val="0"/>
              </a:spcBef>
              <a:spcAft>
                <a:spcPts val="0"/>
              </a:spcAft>
              <a:buSzPts val="1100"/>
              <a:buChar char="-"/>
            </a:pPr>
            <a:r>
              <a:rPr lang="en"/>
              <a:t>And we want to minimize the number of fake news which we predicted as real</a:t>
            </a:r>
            <a:endParaRPr/>
          </a:p>
          <a:p>
            <a:pPr marL="457200" lvl="0" indent="-298450" algn="l" rtl="0">
              <a:spcBef>
                <a:spcPts val="0"/>
              </a:spcBef>
              <a:spcAft>
                <a:spcPts val="0"/>
              </a:spcAft>
              <a:buSzPts val="1100"/>
              <a:buChar char="-"/>
            </a:pPr>
            <a:r>
              <a:rPr lang="en"/>
              <a:t>So keep this in mind as we go thru the results; we want to maximise the number on the top left, and minimizse the number of the bottom left</a:t>
            </a:r>
            <a:endParaRPr/>
          </a:p>
          <a:p>
            <a:pPr marL="0" lvl="0" indent="0" algn="l" rtl="0">
              <a:spcBef>
                <a:spcPts val="0"/>
              </a:spcBef>
              <a:spcAft>
                <a:spcPts val="0"/>
              </a:spcAft>
              <a:buNone/>
            </a:pPr>
            <a:endParaRPr/>
          </a:p>
          <a:p>
            <a:pPr marL="0" lvl="0" indent="0" algn="l" rtl="0">
              <a:spcBef>
                <a:spcPts val="0"/>
              </a:spcBef>
              <a:spcAft>
                <a:spcPts val="0"/>
              </a:spcAft>
              <a:buNone/>
            </a:pPr>
            <a:r>
              <a:rPr lang="en"/>
              <a:t>We want our model to:</a:t>
            </a:r>
            <a:endParaRPr/>
          </a:p>
          <a:p>
            <a:pPr marL="457200" lvl="0" indent="-298450" algn="l" rtl="0">
              <a:spcBef>
                <a:spcPts val="0"/>
              </a:spcBef>
              <a:spcAft>
                <a:spcPts val="0"/>
              </a:spcAft>
              <a:buSzPts val="1100"/>
              <a:buChar char="-"/>
            </a:pPr>
            <a:r>
              <a:rPr lang="en"/>
              <a:t>correctly assigns fake news as fake</a:t>
            </a:r>
            <a:endParaRPr/>
          </a:p>
          <a:p>
            <a:pPr marL="457200" lvl="0" indent="-298450" algn="l" rtl="0">
              <a:spcBef>
                <a:spcPts val="0"/>
              </a:spcBef>
              <a:spcAft>
                <a:spcPts val="0"/>
              </a:spcAft>
              <a:buSzPts val="1100"/>
              <a:buChar char="-"/>
            </a:pPr>
            <a:r>
              <a:rPr lang="en"/>
              <a:t>Minimise wrongly </a:t>
            </a:r>
            <a:r>
              <a:rPr lang="en">
                <a:solidFill>
                  <a:schemeClr val="dk1"/>
                </a:solidFill>
              </a:rPr>
              <a:t>assigns</a:t>
            </a:r>
            <a:r>
              <a:rPr lang="en"/>
              <a:t> fake news as real\</a:t>
            </a:r>
            <a:endParaRPr/>
          </a:p>
          <a:p>
            <a:pPr marL="457200" lvl="0" indent="-292100" algn="l" rtl="0">
              <a:spcBef>
                <a:spcPts val="600"/>
              </a:spcBef>
              <a:spcAft>
                <a:spcPts val="0"/>
              </a:spcAft>
              <a:buClr>
                <a:srgbClr val="FF8700"/>
              </a:buClr>
              <a:buSzPts val="1000"/>
              <a:buFont typeface="Roboto"/>
              <a:buChar char="-"/>
            </a:pPr>
            <a:r>
              <a:rPr lang="en" sz="1000">
                <a:solidFill>
                  <a:srgbClr val="222222"/>
                </a:solidFill>
                <a:latin typeface="Roboto"/>
                <a:ea typeface="Roboto"/>
                <a:cs typeface="Roboto"/>
                <a:sym typeface="Roboto"/>
              </a:rPr>
              <a:t>Logistic Regression:</a:t>
            </a:r>
            <a:endParaRPr sz="1000">
              <a:solidFill>
                <a:srgbClr val="222222"/>
              </a:solidFill>
              <a:latin typeface="Roboto"/>
              <a:ea typeface="Roboto"/>
              <a:cs typeface="Roboto"/>
              <a:sym typeface="Roboto"/>
            </a:endParaRPr>
          </a:p>
          <a:p>
            <a:pPr marL="914400" lvl="1" indent="-292100" algn="l" rtl="0">
              <a:spcBef>
                <a:spcPts val="1000"/>
              </a:spcBef>
              <a:spcAft>
                <a:spcPts val="0"/>
              </a:spcAft>
              <a:buClr>
                <a:srgbClr val="FFB840"/>
              </a:buClr>
              <a:buSzPts val="1000"/>
              <a:buFont typeface="Roboto"/>
              <a:buChar char="-"/>
            </a:pPr>
            <a:r>
              <a:rPr lang="en" sz="1000">
                <a:solidFill>
                  <a:srgbClr val="222222"/>
                </a:solidFill>
                <a:latin typeface="Roboto"/>
                <a:ea typeface="Roboto"/>
                <a:cs typeface="Roboto"/>
                <a:sym typeface="Roboto"/>
              </a:rPr>
              <a:t>Out of 517 fake news, 54 was wrongly deemed as real (10%)</a:t>
            </a:r>
            <a:endParaRPr sz="1000">
              <a:solidFill>
                <a:srgbClr val="222222"/>
              </a:solidFill>
              <a:latin typeface="Roboto"/>
              <a:ea typeface="Roboto"/>
              <a:cs typeface="Roboto"/>
              <a:sym typeface="Roboto"/>
            </a:endParaRPr>
          </a:p>
          <a:p>
            <a:pPr marL="457200" lvl="0" indent="-292100" algn="l" rtl="0">
              <a:spcBef>
                <a:spcPts val="1000"/>
              </a:spcBef>
              <a:spcAft>
                <a:spcPts val="0"/>
              </a:spcAft>
              <a:buClr>
                <a:srgbClr val="FF8700"/>
              </a:buClr>
              <a:buSzPts val="1000"/>
              <a:buFont typeface="Roboto"/>
              <a:buChar char="-"/>
            </a:pPr>
            <a:r>
              <a:rPr lang="en" sz="1000">
                <a:solidFill>
                  <a:srgbClr val="222222"/>
                </a:solidFill>
                <a:latin typeface="Roboto"/>
                <a:ea typeface="Roboto"/>
                <a:cs typeface="Roboto"/>
                <a:sym typeface="Roboto"/>
              </a:rPr>
              <a:t>Naive Bayes</a:t>
            </a:r>
            <a:endParaRPr sz="1000">
              <a:solidFill>
                <a:srgbClr val="222222"/>
              </a:solidFill>
              <a:latin typeface="Roboto"/>
              <a:ea typeface="Roboto"/>
              <a:cs typeface="Roboto"/>
              <a:sym typeface="Roboto"/>
            </a:endParaRPr>
          </a:p>
          <a:p>
            <a:pPr marL="914400" lvl="1" indent="-292100" algn="l" rtl="0">
              <a:spcBef>
                <a:spcPts val="1000"/>
              </a:spcBef>
              <a:spcAft>
                <a:spcPts val="1000"/>
              </a:spcAft>
              <a:buClr>
                <a:srgbClr val="FFB840"/>
              </a:buClr>
              <a:buSzPts val="1000"/>
              <a:buFont typeface="Roboto"/>
              <a:buChar char="-"/>
            </a:pPr>
            <a:r>
              <a:rPr lang="en" sz="1000">
                <a:solidFill>
                  <a:srgbClr val="222222"/>
                </a:solidFill>
                <a:latin typeface="Roboto"/>
                <a:ea typeface="Roboto"/>
                <a:cs typeface="Roboto"/>
                <a:sym typeface="Roboto"/>
              </a:rPr>
              <a:t>Out of 436 fake news, 114 was wrongly deemed as real (26%)</a:t>
            </a:r>
            <a:endParaRPr sz="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d8f57fd1f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d8f57fd1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received the headlines from reddit</a:t>
            </a:r>
            <a:endParaRPr/>
          </a:p>
          <a:p>
            <a:pPr marL="457200" lvl="0" indent="-298450" algn="l" rtl="0">
              <a:spcBef>
                <a:spcPts val="0"/>
              </a:spcBef>
              <a:spcAft>
                <a:spcPts val="0"/>
              </a:spcAft>
              <a:buSzPts val="1100"/>
              <a:buChar char="-"/>
            </a:pPr>
            <a:r>
              <a:rPr lang="en"/>
              <a:t> We tokenized into idnvidiual words</a:t>
            </a:r>
            <a:endParaRPr/>
          </a:p>
          <a:p>
            <a:pPr marL="457200" lvl="0" indent="-298450" algn="l" rtl="0">
              <a:spcBef>
                <a:spcPts val="0"/>
              </a:spcBef>
              <a:spcAft>
                <a:spcPts val="0"/>
              </a:spcAft>
              <a:buSzPts val="1100"/>
              <a:buChar char="-"/>
            </a:pPr>
            <a:r>
              <a:rPr lang="en"/>
              <a:t>We assign vectorized values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d8f57fd1f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fd8f57fd1f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utilized a pipeline to run our models with difference combinations of Vectorization, models, and hyperparameters</a:t>
            </a:r>
            <a:endParaRPr/>
          </a:p>
          <a:p>
            <a:pPr marL="0" lvl="0" indent="0" algn="l" rtl="0">
              <a:spcBef>
                <a:spcPts val="0"/>
              </a:spcBef>
              <a:spcAft>
                <a:spcPts val="0"/>
              </a:spcAft>
              <a:buNone/>
            </a:pPr>
            <a:endParaRPr/>
          </a:p>
          <a:p>
            <a:pPr marL="0" lvl="0" indent="0" algn="l" rtl="0">
              <a:spcBef>
                <a:spcPts val="0"/>
              </a:spcBef>
              <a:spcAft>
                <a:spcPts val="0"/>
              </a:spcAft>
              <a:buNone/>
            </a:pPr>
            <a:r>
              <a:rPr lang="en" sz="1050">
                <a:solidFill>
                  <a:schemeClr val="dk1"/>
                </a:solidFill>
                <a:highlight>
                  <a:srgbClr val="FFFFFF"/>
                </a:highlight>
              </a:rPr>
              <a:t>MultinomialNB: 0.878</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With best parameters: {'clf': MultinomialNB(alpha=1.5), 'clf__alpha': 1.5}</a:t>
            </a:r>
            <a:endParaRPr sz="1050">
              <a:solidFill>
                <a:schemeClr val="dk1"/>
              </a:solidFill>
              <a:highlight>
                <a:srgbClr val="FFFFFF"/>
              </a:highlight>
            </a:endParaRPr>
          </a:p>
          <a:p>
            <a:pPr marL="0" lvl="0" indent="0" algn="l" rtl="0">
              <a:spcBef>
                <a:spcPts val="0"/>
              </a:spcBef>
              <a:spcAft>
                <a:spcPts val="0"/>
              </a:spcAft>
              <a:buNone/>
            </a:pPr>
            <a:endParaRPr/>
          </a:p>
          <a:p>
            <a:pPr marL="0" lvl="0" indent="0" algn="l" rtl="0">
              <a:spcBef>
                <a:spcPts val="0"/>
              </a:spcBef>
              <a:spcAft>
                <a:spcPts val="0"/>
              </a:spcAft>
              <a:buNone/>
            </a:pPr>
            <a:r>
              <a:rPr lang="en"/>
              <a:t>What is alpha? </a:t>
            </a:r>
            <a:endParaRPr/>
          </a:p>
          <a:p>
            <a:pPr marL="457200" lvl="0" indent="-298450" algn="l" rtl="0">
              <a:spcBef>
                <a:spcPts val="0"/>
              </a:spcBef>
              <a:spcAft>
                <a:spcPts val="0"/>
              </a:spcAft>
              <a:buSzPts val="1100"/>
              <a:buChar char="-"/>
            </a:pPr>
            <a:r>
              <a:rPr lang="en"/>
              <a:t>Also know as laplace smoothing</a:t>
            </a:r>
            <a:endParaRPr/>
          </a:p>
          <a:p>
            <a:pPr marL="457200" lvl="0" indent="-298450" algn="l" rtl="0">
              <a:spcBef>
                <a:spcPts val="0"/>
              </a:spcBef>
              <a:spcAft>
                <a:spcPts val="0"/>
              </a:spcAft>
              <a:buSzPts val="1100"/>
              <a:buChar char="-"/>
            </a:pPr>
            <a:r>
              <a:rPr lang="en"/>
              <a:t>Naive bayes works on the basis of probability of words appearing in a sentence. </a:t>
            </a:r>
            <a:endParaRPr/>
          </a:p>
          <a:p>
            <a:pPr marL="457200" lvl="0" indent="-298450" algn="l" rtl="0">
              <a:spcBef>
                <a:spcPts val="0"/>
              </a:spcBef>
              <a:spcAft>
                <a:spcPts val="0"/>
              </a:spcAft>
              <a:buSzPts val="1100"/>
              <a:buChar char="-"/>
            </a:pPr>
            <a:r>
              <a:rPr lang="en"/>
              <a:t>Therefore, if a word is not found in that sentence, Naive Bayes assigns a probability of 0 in that node, which is not entirely true, because we cannot say for sure that the word will not be found in that node. </a:t>
            </a:r>
            <a:endParaRPr/>
          </a:p>
          <a:p>
            <a:pPr marL="457200" lvl="0" indent="-298450" algn="l" rtl="0">
              <a:spcBef>
                <a:spcPts val="0"/>
              </a:spcBef>
              <a:spcAft>
                <a:spcPts val="0"/>
              </a:spcAft>
              <a:buSzPts val="1100"/>
              <a:buChar char="-"/>
            </a:pPr>
            <a:r>
              <a:rPr lang="en"/>
              <a:t>For e.g. if the word “covid” did not appear in any of the subreddit r/TheOnion, Naive Bayes would assign prob =0 if alpha =0. However this is not the case because we cannot say there is 0 prob of the word covid appearing in TheOnion subreddit just based on our sample. By default, Naive Bayes assigns alpha = 1, however with hyperparamet tuning, we found that alpha = 1.5 gives optimal score.</a:t>
            </a:r>
            <a:endParaRPr/>
          </a:p>
          <a:p>
            <a:pPr marL="457200" lvl="0" indent="-298450" algn="l" rtl="0">
              <a:spcBef>
                <a:spcPts val="0"/>
              </a:spcBef>
              <a:spcAft>
                <a:spcPts val="0"/>
              </a:spcAft>
              <a:buSzPts val="1100"/>
              <a:buChar char="-"/>
            </a:pPr>
            <a:r>
              <a:rPr lang="en"/>
              <a:t>Therefore we assign a “cushion” value which is the alpha value. Alpha = 1.5 sounds about right since, considering that we have 5000 documents.</a:t>
            </a:r>
            <a:endParaRPr/>
          </a:p>
          <a:p>
            <a:pPr marL="0" lvl="0" indent="0" algn="l" rtl="0">
              <a:spcBef>
                <a:spcPts val="0"/>
              </a:spcBef>
              <a:spcAft>
                <a:spcPts val="0"/>
              </a:spcAft>
              <a:buNone/>
            </a:pPr>
            <a:r>
              <a:rPr lang="en"/>
              <a:t>Alpha is the amount of cushion or padding we give to words that are not in sentence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d8f57fd1f_7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fd8f57fd1f_7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300">
                <a:solidFill>
                  <a:srgbClr val="222222"/>
                </a:solidFill>
                <a:latin typeface="Roboto"/>
                <a:ea typeface="Roboto"/>
                <a:cs typeface="Roboto"/>
                <a:sym typeface="Roboto"/>
              </a:rPr>
              <a:t>Multinomial Naive Bayes selected over Logistic Regression</a:t>
            </a:r>
            <a:endParaRPr sz="1300">
              <a:solidFill>
                <a:srgbClr val="222222"/>
              </a:solidFill>
              <a:latin typeface="Roboto"/>
              <a:ea typeface="Roboto"/>
              <a:cs typeface="Roboto"/>
              <a:sym typeface="Roboto"/>
            </a:endParaRPr>
          </a:p>
          <a:p>
            <a:pPr marL="457200" lvl="0" indent="-304800" algn="l" rtl="0">
              <a:spcBef>
                <a:spcPts val="1000"/>
              </a:spcBef>
              <a:spcAft>
                <a:spcPts val="0"/>
              </a:spcAft>
              <a:buClr>
                <a:srgbClr val="222222"/>
              </a:buClr>
              <a:buSzPts val="1200"/>
              <a:buFont typeface="Roboto"/>
              <a:buChar char="-"/>
            </a:pPr>
            <a:r>
              <a:rPr lang="en" sz="1200">
                <a:solidFill>
                  <a:srgbClr val="222222"/>
                </a:solidFill>
                <a:latin typeface="Roboto"/>
                <a:ea typeface="Roboto"/>
                <a:cs typeface="Roboto"/>
                <a:sym typeface="Roboto"/>
              </a:rPr>
              <a:t>More even distribution of FP and FN</a:t>
            </a:r>
            <a:endParaRPr sz="1200">
              <a:solidFill>
                <a:srgbClr val="222222"/>
              </a:solidFill>
              <a:latin typeface="Roboto"/>
              <a:ea typeface="Roboto"/>
              <a:cs typeface="Roboto"/>
              <a:sym typeface="Roboto"/>
            </a:endParaRPr>
          </a:p>
          <a:p>
            <a:pPr marL="457200" lvl="0" indent="-304800" algn="l" rtl="0">
              <a:spcBef>
                <a:spcPts val="0"/>
              </a:spcBef>
              <a:spcAft>
                <a:spcPts val="0"/>
              </a:spcAft>
              <a:buClr>
                <a:srgbClr val="222222"/>
              </a:buClr>
              <a:buSzPts val="1200"/>
              <a:buFont typeface="Roboto"/>
              <a:buChar char="-"/>
            </a:pPr>
            <a:r>
              <a:rPr lang="en" sz="1200">
                <a:solidFill>
                  <a:srgbClr val="222222"/>
                </a:solidFill>
                <a:latin typeface="Roboto"/>
                <a:ea typeface="Roboto"/>
                <a:cs typeface="Roboto"/>
                <a:sym typeface="Roboto"/>
              </a:rPr>
              <a:t>Less overfitting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fd8f57fd1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fd8f57fd1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fd8f57fd1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fd8f57fd1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fd2a2ff9f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fd2a2ff9f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fd2a2ff9f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fd2a2ff9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fd8f57fd1f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fd8f57fd1f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number of LR and NB that predicted actual news = 406</a:t>
            </a:r>
            <a:endParaRPr/>
          </a:p>
          <a:p>
            <a:pPr marL="0" lvl="0" indent="0" algn="l" rtl="0">
              <a:spcBef>
                <a:spcPts val="0"/>
              </a:spcBef>
              <a:spcAft>
                <a:spcPts val="0"/>
              </a:spcAft>
              <a:buNone/>
            </a:pPr>
            <a:r>
              <a:rPr lang="en">
                <a:solidFill>
                  <a:schemeClr val="dk1"/>
                </a:solidFill>
              </a:rPr>
              <a:t>Total number of LR and NB that predicted real news that is actually real = 397</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Total number LR and NB predicted fake news = </a:t>
            </a:r>
            <a:r>
              <a:rPr lang="en"/>
              <a:t>422</a:t>
            </a:r>
            <a:endParaRPr/>
          </a:p>
          <a:p>
            <a:pPr marL="0" lvl="0" indent="0" algn="l" rtl="0">
              <a:spcBef>
                <a:spcPts val="0"/>
              </a:spcBef>
              <a:spcAft>
                <a:spcPts val="0"/>
              </a:spcAft>
              <a:buNone/>
            </a:pPr>
            <a:r>
              <a:rPr lang="en"/>
              <a:t>Total number of LR and NB that predicted fake news that is actually fake = 417</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fd2a2ff9fa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fd2a2ff9f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An illustration of using both models to predict if a subreddit post is real or fake</a:t>
            </a:r>
            <a:endParaRPr sz="18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fd2a2ff9fa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fd2a2ff9f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An illustration of using both models to predict if a subreddit post is real or fake</a:t>
            </a:r>
            <a:endParaRPr sz="18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fd2a2ff9fa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fd2a2ff9f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An illustration of using both models to predict if a subreddit post is real or fake</a:t>
            </a:r>
            <a:endParaRPr sz="1800" b="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fd8f57fd1f_4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fd8f57fd1f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d8f57fd1f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d8f57fd1f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fd8f57fd1f_1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fd8f57fd1f_1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2.5</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fd8f57fd1f_1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fd8f57fd1f_1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2.75</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fd0690430c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fd0690430c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181818"/>
                </a:solidFill>
                <a:highlight>
                  <a:srgbClr val="FFFFFF"/>
                </a:highlight>
                <a:latin typeface="Merriweather"/>
                <a:ea typeface="Merriweather"/>
                <a:cs typeface="Merriweather"/>
                <a:sym typeface="Merriweather"/>
              </a:rPr>
              <a:t>“Misinformation is a virus unto itself.”</a:t>
            </a:r>
            <a:endParaRPr sz="1050">
              <a:solidFill>
                <a:srgbClr val="181818"/>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r>
              <a:rPr lang="en" sz="1050">
                <a:solidFill>
                  <a:srgbClr val="181818"/>
                </a:solidFill>
                <a:highlight>
                  <a:srgbClr val="FFFFFF"/>
                </a:highlight>
                <a:latin typeface="Merriweather"/>
                <a:ea typeface="Merriweather"/>
                <a:cs typeface="Merriweather"/>
                <a:sym typeface="Merriweather"/>
              </a:rPr>
              <a:t>― </a:t>
            </a:r>
            <a:r>
              <a:rPr lang="en" sz="1050" b="1">
                <a:solidFill>
                  <a:srgbClr val="333333"/>
                </a:solidFill>
                <a:highlight>
                  <a:srgbClr val="FFFFFF"/>
                </a:highlight>
                <a:latin typeface="Lato"/>
                <a:ea typeface="Lato"/>
                <a:cs typeface="Lato"/>
                <a:sym typeface="Lato"/>
              </a:rPr>
              <a:t>Brianna Keilar</a:t>
            </a:r>
            <a:endParaRPr sz="1050" b="1">
              <a:solidFill>
                <a:srgbClr val="333333"/>
              </a:solidFill>
              <a:highlight>
                <a:srgbClr val="FFFFFF"/>
              </a:highlight>
              <a:latin typeface="Lato"/>
              <a:ea typeface="Lato"/>
              <a:cs typeface="Lato"/>
              <a:sym typeface="Lato"/>
            </a:endParaRPr>
          </a:p>
          <a:p>
            <a:pPr marL="0" lvl="0" indent="0" algn="l" rtl="0">
              <a:spcBef>
                <a:spcPts val="0"/>
              </a:spcBef>
              <a:spcAft>
                <a:spcPts val="0"/>
              </a:spcAft>
              <a:buNone/>
            </a:pPr>
            <a:endParaRPr sz="1050" b="1">
              <a:solidFill>
                <a:srgbClr val="333333"/>
              </a:solidFill>
              <a:highlight>
                <a:srgbClr val="FFFFFF"/>
              </a:highlight>
              <a:latin typeface="Lato"/>
              <a:ea typeface="Lato"/>
              <a:cs typeface="Lato"/>
              <a:sym typeface="Lato"/>
            </a:endParaRPr>
          </a:p>
          <a:p>
            <a:pPr marL="0" lvl="0" indent="0" algn="l" rtl="0">
              <a:spcBef>
                <a:spcPts val="0"/>
              </a:spcBef>
              <a:spcAft>
                <a:spcPts val="0"/>
              </a:spcAft>
              <a:buNone/>
            </a:pPr>
            <a:endParaRPr sz="1050" b="1">
              <a:solidFill>
                <a:srgbClr val="333333"/>
              </a:solidFill>
              <a:highlight>
                <a:srgbClr val="FFFFFF"/>
              </a:highlight>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fd8f57fd1f_4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fd8f57fd1f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fd8f57fd1f_1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fd8f57fd1f_1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d8f57fd1f_4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d8f57fd1f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fd8f57fd1f_4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fd8f57fd1f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fd8f57fd1f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fd8f57fd1f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fd8f57fd1f_1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fd8f57fd1f_1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8</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fd8f57fd1f_1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fd8f57fd1f_1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fd8f57fd1f_1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fd8f57fd1f_1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d8f57fd1f_1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fd8f57fd1f_1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fd8f57fd1f_1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fd8f57fd1f_1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d8f57fd1f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fd8f57fd1f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fd8f57fd1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fd8f57fd1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fd8f57fd1f_1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fd8f57fd1f_1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14</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fd8f57fd1f_1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fd8f57fd1f_1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15</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fd8f57fd1f_1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fd8f57fd1f_1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16</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d8f57fd1f_3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d8f57fd1f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fd8f57fd1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fd8f57fd1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b="1">
              <a:solidFill>
                <a:srgbClr val="333333"/>
              </a:solidFill>
              <a:highlight>
                <a:srgbClr val="FFFFFF"/>
              </a:highlight>
              <a:latin typeface="Lato"/>
              <a:ea typeface="Lato"/>
              <a:cs typeface="Lato"/>
              <a:sym typeface="Lato"/>
            </a:endParaRPr>
          </a:p>
          <a:p>
            <a:pPr marL="0" lvl="0" indent="0" algn="l" rtl="0">
              <a:spcBef>
                <a:spcPts val="0"/>
              </a:spcBef>
              <a:spcAft>
                <a:spcPts val="0"/>
              </a:spcAft>
              <a:buNone/>
            </a:pPr>
            <a:endParaRPr sz="1050" b="1">
              <a:solidFill>
                <a:srgbClr val="333333"/>
              </a:solidFill>
              <a:highlight>
                <a:srgbClr val="FFFFFF"/>
              </a:highlight>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d0690430c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fd0690430c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d85586ad4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d85586ad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we scraped the 10,000 rows of data, we had a large number of spam submissions that needed to be cleaned out of the dataset. We first started by cleaning out submissions that weren't in English, which we identified as submissions with titles that have a high number of non-alphanumeric characters.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4" name="Google Shape;94;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8"/>
        <p:cNvGrpSpPr/>
        <p:nvPr/>
      </p:nvGrpSpPr>
      <p:grpSpPr>
        <a:xfrm>
          <a:off x="0" y="0"/>
          <a:ext cx="0" cy="0"/>
          <a:chOff x="0" y="0"/>
          <a:chExt cx="0" cy="0"/>
        </a:xfrm>
      </p:grpSpPr>
      <p:sp>
        <p:nvSpPr>
          <p:cNvPr id="99" name="Google Shape;99;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0" name="Google Shape;100;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6" name="Google Shape;106;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7" name="Google Shape;10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sp>
        <p:nvSpPr>
          <p:cNvPr id="22" name="Google Shape;22;p4"/>
          <p:cNvSpPr/>
          <p:nvPr/>
        </p:nvSpPr>
        <p:spPr>
          <a:xfrm>
            <a:off x="-44050" y="-38100"/>
            <a:ext cx="4139800" cy="5192625"/>
          </a:xfrm>
          <a:custGeom>
            <a:avLst/>
            <a:gdLst/>
            <a:ahLst/>
            <a:cxnLst/>
            <a:rect l="l" t="t" r="r" b="b"/>
            <a:pathLst>
              <a:path w="165592" h="207705" extrusionOk="0">
                <a:moveTo>
                  <a:pt x="165592" y="207264"/>
                </a:moveTo>
                <a:lnTo>
                  <a:pt x="58150" y="0"/>
                </a:lnTo>
                <a:lnTo>
                  <a:pt x="0" y="643"/>
                </a:lnTo>
                <a:lnTo>
                  <a:pt x="881" y="207705"/>
                </a:lnTo>
                <a:close/>
              </a:path>
            </a:pathLst>
          </a:custGeom>
          <a:solidFill>
            <a:schemeClr val="lt2"/>
          </a:solidFill>
          <a:ln>
            <a:noFill/>
          </a:ln>
        </p:spPr>
      </p:sp>
      <p:sp>
        <p:nvSpPr>
          <p:cNvPr id="23" name="Google Shape;23;p4"/>
          <p:cNvSpPr/>
          <p:nvPr/>
        </p:nvSpPr>
        <p:spPr>
          <a:xfrm flipH="1">
            <a:off x="-647600" y="-14750"/>
            <a:ext cx="24819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lvl1pPr marL="457200" lvl="0" indent="-457200" rtl="0">
              <a:spcBef>
                <a:spcPts val="600"/>
              </a:spcBef>
              <a:spcAft>
                <a:spcPts val="0"/>
              </a:spcAft>
              <a:buSzPts val="3600"/>
              <a:buChar char="▸"/>
              <a:defRPr sz="3600" i="1"/>
            </a:lvl1pPr>
            <a:lvl2pPr marL="914400" lvl="1" indent="-457200" rtl="0">
              <a:spcBef>
                <a:spcPts val="0"/>
              </a:spcBef>
              <a:spcAft>
                <a:spcPts val="0"/>
              </a:spcAft>
              <a:buSzPts val="3600"/>
              <a:buChar char="▹"/>
              <a:defRPr sz="3600" i="1"/>
            </a:lvl2pPr>
            <a:lvl3pPr marL="1371600" lvl="2" indent="-457200" rtl="0">
              <a:spcBef>
                <a:spcPts val="0"/>
              </a:spcBef>
              <a:spcAft>
                <a:spcPts val="0"/>
              </a:spcAft>
              <a:buSzPts val="3600"/>
              <a:buChar char="▹"/>
              <a:defRPr sz="3600" i="1"/>
            </a:lvl3pPr>
            <a:lvl4pPr marL="1828800" lvl="3" indent="-457200" rtl="0">
              <a:spcBef>
                <a:spcPts val="0"/>
              </a:spcBef>
              <a:spcAft>
                <a:spcPts val="0"/>
              </a:spcAft>
              <a:buSzPts val="3600"/>
              <a:buChar char="▹"/>
              <a:defRPr sz="3600" i="1"/>
            </a:lvl4pPr>
            <a:lvl5pPr marL="2286000" lvl="4" indent="-457200" rtl="0">
              <a:spcBef>
                <a:spcPts val="0"/>
              </a:spcBef>
              <a:spcAft>
                <a:spcPts val="0"/>
              </a:spcAft>
              <a:buSzPts val="3600"/>
              <a:buChar char="▹"/>
              <a:defRPr sz="3600" i="1"/>
            </a:lvl5pPr>
            <a:lvl6pPr marL="2743200" lvl="5" indent="-457200" rtl="0">
              <a:spcBef>
                <a:spcPts val="0"/>
              </a:spcBef>
              <a:spcAft>
                <a:spcPts val="0"/>
              </a:spcAft>
              <a:buSzPts val="3600"/>
              <a:buChar char="▹"/>
              <a:defRPr sz="3600" i="1"/>
            </a:lvl6pPr>
            <a:lvl7pPr marL="3200400" lvl="6" indent="-457200" rtl="0">
              <a:spcBef>
                <a:spcPts val="0"/>
              </a:spcBef>
              <a:spcAft>
                <a:spcPts val="0"/>
              </a:spcAft>
              <a:buSzPts val="3600"/>
              <a:buChar char="▹"/>
              <a:defRPr sz="3600" i="1"/>
            </a:lvl7pPr>
            <a:lvl8pPr marL="3657600" lvl="7" indent="-457200" rtl="0">
              <a:spcBef>
                <a:spcPts val="0"/>
              </a:spcBef>
              <a:spcAft>
                <a:spcPts val="0"/>
              </a:spcAft>
              <a:buSzPts val="3600"/>
              <a:buChar char="▹"/>
              <a:defRPr sz="3600" i="1"/>
            </a:lvl8pPr>
            <a:lvl9pPr marL="4114800" lvl="8" indent="-457200">
              <a:spcBef>
                <a:spcPts val="0"/>
              </a:spcBef>
              <a:spcAft>
                <a:spcPts val="0"/>
              </a:spcAft>
              <a:buSzPts val="3600"/>
              <a:buChar char="▹"/>
              <a:defRPr sz="3600" i="1"/>
            </a:lvl9pPr>
          </a:lstStyle>
          <a:p>
            <a:endParaRPr/>
          </a:p>
        </p:txBody>
      </p:sp>
      <p:sp>
        <p:nvSpPr>
          <p:cNvPr id="25" name="Google Shape;25;p4"/>
          <p:cNvSpPr txBox="1"/>
          <p:nvPr/>
        </p:nvSpPr>
        <p:spPr>
          <a:xfrm>
            <a:off x="-121150" y="-271850"/>
            <a:ext cx="19557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6" name="Google Shape;26;p4"/>
          <p:cNvSpPr/>
          <p:nvPr/>
        </p:nvSpPr>
        <p:spPr>
          <a:xfrm flipH="1">
            <a:off x="1440947" y="-14750"/>
            <a:ext cx="7458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6957299" y="4394650"/>
            <a:ext cx="26439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p:nvPr/>
        </p:nvSpPr>
        <p:spPr>
          <a:xfrm>
            <a:off x="6957475" y="4137550"/>
            <a:ext cx="2186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9" name="Google Shape;29;p4"/>
          <p:cNvSpPr/>
          <p:nvPr/>
        </p:nvSpPr>
        <p:spPr>
          <a:xfrm flipH="1">
            <a:off x="6626547" y="4394650"/>
            <a:ext cx="7458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0" y="-13425"/>
            <a:ext cx="695400" cy="2895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0" y="366300"/>
            <a:ext cx="695400" cy="470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4" name="Google Shape;34;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35" name="Google Shape;35;p5"/>
          <p:cNvGrpSpPr/>
          <p:nvPr/>
        </p:nvGrpSpPr>
        <p:grpSpPr>
          <a:xfrm>
            <a:off x="-422850" y="196650"/>
            <a:ext cx="10043668" cy="749100"/>
            <a:chOff x="-422850" y="196650"/>
            <a:chExt cx="10043668" cy="749100"/>
          </a:xfrm>
        </p:grpSpPr>
        <p:sp>
          <p:nvSpPr>
            <p:cNvPr id="36" name="Google Shape;36;p5"/>
            <p:cNvSpPr/>
            <p:nvPr/>
          </p:nvSpPr>
          <p:spPr>
            <a:xfrm flipH="1">
              <a:off x="-422850" y="196650"/>
              <a:ext cx="86715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7861618" y="1966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p:nvPr/>
        </p:nvSpPr>
        <p:spPr>
          <a:xfrm>
            <a:off x="100" y="4925925"/>
            <a:ext cx="9144000" cy="28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flipH="1">
            <a:off x="0" y="196650"/>
            <a:ext cx="695400" cy="749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6"/>
          <p:cNvGrpSpPr/>
          <p:nvPr/>
        </p:nvGrpSpPr>
        <p:grpSpPr>
          <a:xfrm>
            <a:off x="-903537" y="-38100"/>
            <a:ext cx="10524355" cy="5214650"/>
            <a:chOff x="-903537" y="-38100"/>
            <a:chExt cx="10524355" cy="5214650"/>
          </a:xfrm>
        </p:grpSpPr>
        <p:sp>
          <p:nvSpPr>
            <p:cNvPr id="42" name="Google Shape;42;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3" name="Google Shape;43;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49" name="Google Shape;49;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0" name="Google Shape;50;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2"/>
        <p:cNvGrpSpPr/>
        <p:nvPr/>
      </p:nvGrpSpPr>
      <p:grpSpPr>
        <a:xfrm>
          <a:off x="0" y="0"/>
          <a:ext cx="0" cy="0"/>
          <a:chOff x="0" y="0"/>
          <a:chExt cx="0" cy="0"/>
        </a:xfrm>
      </p:grpSpPr>
      <p:grpSp>
        <p:nvGrpSpPr>
          <p:cNvPr id="53" name="Google Shape;53;p7"/>
          <p:cNvGrpSpPr/>
          <p:nvPr/>
        </p:nvGrpSpPr>
        <p:grpSpPr>
          <a:xfrm>
            <a:off x="-903537" y="-38100"/>
            <a:ext cx="10524355" cy="5214650"/>
            <a:chOff x="-903537" y="-38100"/>
            <a:chExt cx="10524355" cy="5214650"/>
          </a:xfrm>
        </p:grpSpPr>
        <p:sp>
          <p:nvSpPr>
            <p:cNvPr id="54" name="Google Shape;54;p7"/>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55" name="Google Shape;55;p7"/>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1" name="Google Shape;61;p7"/>
          <p:cNvSpPr txBox="1">
            <a:spLocks noGrp="1"/>
          </p:cNvSpPr>
          <p:nvPr>
            <p:ph type="body" idx="1"/>
          </p:nvPr>
        </p:nvSpPr>
        <p:spPr>
          <a:xfrm>
            <a:off x="1104900"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2" name="Google Shape;62;p7"/>
          <p:cNvSpPr txBox="1">
            <a:spLocks noGrp="1"/>
          </p:cNvSpPr>
          <p:nvPr>
            <p:ph type="body" idx="2"/>
          </p:nvPr>
        </p:nvSpPr>
        <p:spPr>
          <a:xfrm>
            <a:off x="3652189"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3" name="Google Shape;63;p7"/>
          <p:cNvSpPr txBox="1">
            <a:spLocks noGrp="1"/>
          </p:cNvSpPr>
          <p:nvPr>
            <p:ph type="body" idx="3"/>
          </p:nvPr>
        </p:nvSpPr>
        <p:spPr>
          <a:xfrm>
            <a:off x="6199478"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4" name="Google Shape;64;p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grpSp>
        <p:nvGrpSpPr>
          <p:cNvPr id="66" name="Google Shape;66;p8"/>
          <p:cNvGrpSpPr/>
          <p:nvPr/>
        </p:nvGrpSpPr>
        <p:grpSpPr>
          <a:xfrm>
            <a:off x="-903537" y="-38100"/>
            <a:ext cx="10524355" cy="5214650"/>
            <a:chOff x="-903537" y="-38100"/>
            <a:chExt cx="10524355" cy="5214650"/>
          </a:xfrm>
        </p:grpSpPr>
        <p:sp>
          <p:nvSpPr>
            <p:cNvPr id="67" name="Google Shape;67;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8" name="Google Shape;68;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4" name="Google Shape;74;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5"/>
        <p:cNvGrpSpPr/>
        <p:nvPr/>
      </p:nvGrpSpPr>
      <p:grpSpPr>
        <a:xfrm>
          <a:off x="0" y="0"/>
          <a:ext cx="0" cy="0"/>
          <a:chOff x="0" y="0"/>
          <a:chExt cx="0" cy="0"/>
        </a:xfrm>
      </p:grpSpPr>
      <p:sp>
        <p:nvSpPr>
          <p:cNvPr id="76" name="Google Shape;76;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7" name="Google Shape;77;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3" name="Google Shape;83;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86" name="Google Shape;86;p10"/>
          <p:cNvSpPr/>
          <p:nvPr/>
        </p:nvSpPr>
        <p:spPr>
          <a:xfrm flipH="1">
            <a:off x="742953" y="440630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flipH="1">
            <a:off x="7861618" y="440630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txBox="1">
            <a:spLocks noGrp="1"/>
          </p:cNvSpPr>
          <p:nvPr>
            <p:ph type="body" idx="1"/>
          </p:nvPr>
        </p:nvSpPr>
        <p:spPr>
          <a:xfrm>
            <a:off x="1123950" y="4406300"/>
            <a:ext cx="6737400" cy="7491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91" name="Google Shape;91;p1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14"/>
          <p:cNvSpPr txBox="1">
            <a:spLocks noGrp="1"/>
          </p:cNvSpPr>
          <p:nvPr>
            <p:ph type="ctrTitle"/>
          </p:nvPr>
        </p:nvSpPr>
        <p:spPr>
          <a:xfrm>
            <a:off x="1028475" y="0"/>
            <a:ext cx="5592000" cy="40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300" b="1"/>
              <a:t>Project 3</a:t>
            </a:r>
            <a:endParaRPr sz="5300" b="1"/>
          </a:p>
          <a:p>
            <a:pPr marL="0" lvl="0" indent="0" algn="l" rtl="0">
              <a:spcBef>
                <a:spcPts val="0"/>
              </a:spcBef>
              <a:spcAft>
                <a:spcPts val="0"/>
              </a:spcAft>
              <a:buNone/>
            </a:pPr>
            <a:r>
              <a:rPr lang="en"/>
              <a:t>Classifying Real and Fake News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a:t>
            </a:r>
            <a:endParaRPr/>
          </a:p>
        </p:txBody>
      </p:sp>
      <p:sp>
        <p:nvSpPr>
          <p:cNvPr id="180" name="Google Shape;180;p23"/>
          <p:cNvSpPr txBox="1"/>
          <p:nvPr/>
        </p:nvSpPr>
        <p:spPr>
          <a:xfrm>
            <a:off x="1323475" y="1049500"/>
            <a:ext cx="577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7B7B7"/>
                </a:solidFill>
              </a:rPr>
              <a:t>دانلود آهنگ کردی گیس چنریا از ساسان ملکی	</a:t>
            </a:r>
            <a:endParaRPr>
              <a:solidFill>
                <a:srgbClr val="B7B7B7"/>
              </a:solidFill>
            </a:endParaRPr>
          </a:p>
          <a:p>
            <a:pPr marL="0" lvl="0" indent="0" algn="l" rtl="0">
              <a:spcBef>
                <a:spcPts val="0"/>
              </a:spcBef>
              <a:spcAft>
                <a:spcPts val="0"/>
              </a:spcAft>
              <a:buNone/>
            </a:pPr>
            <a:r>
              <a:rPr lang="en">
                <a:solidFill>
                  <a:srgbClr val="B7B7B7"/>
                </a:solidFill>
                <a:latin typeface="Roboto"/>
                <a:ea typeface="Roboto"/>
                <a:cs typeface="Roboto"/>
                <a:sym typeface="Roboto"/>
              </a:rPr>
              <a:t>Volcán Monte Aso entra en erupción en Japón</a:t>
            </a:r>
            <a:endParaRPr>
              <a:solidFill>
                <a:srgbClr val="B7B7B7"/>
              </a:solidFill>
              <a:latin typeface="Roboto"/>
              <a:ea typeface="Roboto"/>
              <a:cs typeface="Roboto"/>
              <a:sym typeface="Roboto"/>
            </a:endParaRPr>
          </a:p>
        </p:txBody>
      </p:sp>
      <p:sp>
        <p:nvSpPr>
          <p:cNvPr id="181" name="Google Shape;181;p23"/>
          <p:cNvSpPr txBox="1"/>
          <p:nvPr/>
        </p:nvSpPr>
        <p:spPr>
          <a:xfrm>
            <a:off x="551500" y="2103100"/>
            <a:ext cx="56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https://edition.cnn.com/2021/09/16/us/florida....</a:t>
            </a:r>
            <a:endParaRPr>
              <a:latin typeface="Roboto"/>
              <a:ea typeface="Roboto"/>
              <a:cs typeface="Roboto"/>
              <a:sym typeface="Roboto"/>
            </a:endParaRPr>
          </a:p>
        </p:txBody>
      </p:sp>
      <p:cxnSp>
        <p:nvCxnSpPr>
          <p:cNvPr id="182" name="Google Shape;182;p23"/>
          <p:cNvCxnSpPr/>
          <p:nvPr/>
        </p:nvCxnSpPr>
        <p:spPr>
          <a:xfrm>
            <a:off x="3265850" y="1744075"/>
            <a:ext cx="0" cy="241800"/>
          </a:xfrm>
          <a:prstGeom prst="straightConnector1">
            <a:avLst/>
          </a:prstGeom>
          <a:noFill/>
          <a:ln w="9525" cap="flat" cmpd="sng">
            <a:solidFill>
              <a:srgbClr val="CCCCCC"/>
            </a:solidFill>
            <a:prstDash val="solid"/>
            <a:round/>
            <a:headEnd type="none" w="med" len="med"/>
            <a:tailEnd type="triangle" w="med" len="med"/>
          </a:ln>
        </p:spPr>
      </p:cxnSp>
      <p:cxnSp>
        <p:nvCxnSpPr>
          <p:cNvPr id="183" name="Google Shape;183;p23"/>
          <p:cNvCxnSpPr/>
          <p:nvPr/>
        </p:nvCxnSpPr>
        <p:spPr>
          <a:xfrm>
            <a:off x="3265850" y="2601400"/>
            <a:ext cx="0" cy="241800"/>
          </a:xfrm>
          <a:prstGeom prst="straightConnector1">
            <a:avLst/>
          </a:prstGeom>
          <a:noFill/>
          <a:ln w="9525" cap="flat" cmpd="sng">
            <a:solidFill>
              <a:schemeClr val="dk2"/>
            </a:solidFill>
            <a:prstDash val="solid"/>
            <a:round/>
            <a:headEnd type="none" w="med" len="med"/>
            <a:tailEnd type="triangle" w="med" len="med"/>
          </a:ln>
        </p:spPr>
      </p:cxnSp>
      <p:sp>
        <p:nvSpPr>
          <p:cNvPr id="184" name="Google Shape;184;p23"/>
          <p:cNvSpPr txBox="1"/>
          <p:nvPr/>
        </p:nvSpPr>
        <p:spPr>
          <a:xfrm>
            <a:off x="3425650" y="1655175"/>
            <a:ext cx="3035100" cy="400200"/>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Remove rows that aren’t in English</a:t>
            </a:r>
            <a:endParaRPr b="1">
              <a:solidFill>
                <a:srgbClr val="434343"/>
              </a:solidFill>
              <a:latin typeface="Roboto"/>
              <a:ea typeface="Roboto"/>
              <a:cs typeface="Roboto"/>
              <a:sym typeface="Roboto"/>
            </a:endParaRPr>
          </a:p>
        </p:txBody>
      </p:sp>
      <p:sp>
        <p:nvSpPr>
          <p:cNvPr id="185" name="Google Shape;185;p23"/>
          <p:cNvSpPr txBox="1"/>
          <p:nvPr/>
        </p:nvSpPr>
        <p:spPr>
          <a:xfrm>
            <a:off x="3425650" y="2522200"/>
            <a:ext cx="3035100" cy="400200"/>
          </a:xfrm>
          <a:prstGeom prst="rect">
            <a:avLst/>
          </a:pr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Remove rows with links</a:t>
            </a:r>
            <a:endParaRPr b="1">
              <a:solidFill>
                <a:srgbClr val="434343"/>
              </a:solidFill>
              <a:latin typeface="Roboto"/>
              <a:ea typeface="Roboto"/>
              <a:cs typeface="Roboto"/>
              <a:sym typeface="Roboto"/>
            </a:endParaRPr>
          </a:p>
        </p:txBody>
      </p:sp>
      <p:sp>
        <p:nvSpPr>
          <p:cNvPr id="186" name="Google Shape;186;p23"/>
          <p:cNvSpPr/>
          <p:nvPr/>
        </p:nvSpPr>
        <p:spPr>
          <a:xfrm>
            <a:off x="737325" y="1081000"/>
            <a:ext cx="510000" cy="510000"/>
          </a:xfrm>
          <a:prstGeom prst="mathMultiply">
            <a:avLst>
              <a:gd name="adj1" fmla="val 17167"/>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749750" y="2048200"/>
            <a:ext cx="510000" cy="510000"/>
          </a:xfrm>
          <a:prstGeom prst="mathMultiply">
            <a:avLst>
              <a:gd name="adj1" fmla="val 17167"/>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txBox="1"/>
          <p:nvPr/>
        </p:nvSpPr>
        <p:spPr>
          <a:xfrm>
            <a:off x="6544350" y="2537650"/>
            <a:ext cx="259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99999"/>
                </a:solidFill>
                <a:latin typeface="Roboto"/>
                <a:ea typeface="Roboto"/>
                <a:cs typeface="Roboto"/>
                <a:sym typeface="Roboto"/>
              </a:rPr>
              <a:t>anything containing “http”</a:t>
            </a:r>
            <a:endParaRPr sz="1200">
              <a:solidFill>
                <a:srgbClr val="999999"/>
              </a:solidFill>
              <a:latin typeface="Roboto"/>
              <a:ea typeface="Roboto"/>
              <a:cs typeface="Roboto"/>
              <a:sym typeface="Roboto"/>
            </a:endParaRPr>
          </a:p>
        </p:txBody>
      </p:sp>
      <p:sp>
        <p:nvSpPr>
          <p:cNvPr id="189" name="Google Shape;189;p23"/>
          <p:cNvSpPr txBox="1"/>
          <p:nvPr/>
        </p:nvSpPr>
        <p:spPr>
          <a:xfrm>
            <a:off x="6544350" y="1689425"/>
            <a:ext cx="259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99999"/>
                </a:solidFill>
                <a:latin typeface="Roboto"/>
                <a:ea typeface="Roboto"/>
                <a:cs typeface="Roboto"/>
                <a:sym typeface="Roboto"/>
              </a:rPr>
              <a:t>&gt; 2 non-alphanumeric characters</a:t>
            </a:r>
            <a:endParaRPr sz="1200">
              <a:solidFill>
                <a:srgbClr val="999999"/>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txBox="1"/>
          <p:nvPr/>
        </p:nvSpPr>
        <p:spPr>
          <a:xfrm>
            <a:off x="551500" y="2103100"/>
            <a:ext cx="56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Roboto"/>
                <a:ea typeface="Roboto"/>
                <a:cs typeface="Roboto"/>
                <a:sym typeface="Roboto"/>
              </a:rPr>
              <a:t>https://edition.cnn.com/2021/09/16/us/florida....</a:t>
            </a:r>
            <a:endParaRPr>
              <a:solidFill>
                <a:srgbClr val="B7B7B7"/>
              </a:solidFill>
              <a:latin typeface="Roboto"/>
              <a:ea typeface="Roboto"/>
              <a:cs typeface="Roboto"/>
              <a:sym typeface="Roboto"/>
            </a:endParaRPr>
          </a:p>
        </p:txBody>
      </p:sp>
      <p:sp>
        <p:nvSpPr>
          <p:cNvPr id="195" name="Google Shape;195;p24"/>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a:t>
            </a:r>
            <a:endParaRPr/>
          </a:p>
        </p:txBody>
      </p:sp>
      <p:sp>
        <p:nvSpPr>
          <p:cNvPr id="196" name="Google Shape;196;p24"/>
          <p:cNvSpPr txBox="1"/>
          <p:nvPr/>
        </p:nvSpPr>
        <p:spPr>
          <a:xfrm>
            <a:off x="1323475" y="1049500"/>
            <a:ext cx="577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7B7B7"/>
                </a:solidFill>
              </a:rPr>
              <a:t>دانلود آهنگ کردی گیس چنریا از ساسان ملکی	</a:t>
            </a:r>
            <a:endParaRPr>
              <a:solidFill>
                <a:srgbClr val="B7B7B7"/>
              </a:solidFill>
            </a:endParaRPr>
          </a:p>
          <a:p>
            <a:pPr marL="0" lvl="0" indent="0" algn="l" rtl="0">
              <a:spcBef>
                <a:spcPts val="0"/>
              </a:spcBef>
              <a:spcAft>
                <a:spcPts val="0"/>
              </a:spcAft>
              <a:buNone/>
            </a:pPr>
            <a:r>
              <a:rPr lang="en">
                <a:solidFill>
                  <a:srgbClr val="B7B7B7"/>
                </a:solidFill>
                <a:latin typeface="Roboto"/>
                <a:ea typeface="Roboto"/>
                <a:cs typeface="Roboto"/>
                <a:sym typeface="Roboto"/>
              </a:rPr>
              <a:t>Volcán Monte Aso entra en erupción en Japón</a:t>
            </a:r>
            <a:endParaRPr>
              <a:solidFill>
                <a:srgbClr val="B7B7B7"/>
              </a:solidFill>
              <a:latin typeface="Roboto"/>
              <a:ea typeface="Roboto"/>
              <a:cs typeface="Roboto"/>
              <a:sym typeface="Roboto"/>
            </a:endParaRPr>
          </a:p>
        </p:txBody>
      </p:sp>
      <p:sp>
        <p:nvSpPr>
          <p:cNvPr id="197" name="Google Shape;197;p24"/>
          <p:cNvSpPr txBox="1"/>
          <p:nvPr/>
        </p:nvSpPr>
        <p:spPr>
          <a:xfrm>
            <a:off x="322900" y="2941300"/>
            <a:ext cx="5776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test			Ouch.		onion ice</a:t>
            </a:r>
            <a:endParaRPr>
              <a:latin typeface="Roboto"/>
              <a:ea typeface="Roboto"/>
              <a:cs typeface="Roboto"/>
              <a:sym typeface="Roboto"/>
            </a:endParaRPr>
          </a:p>
        </p:txBody>
      </p:sp>
      <p:cxnSp>
        <p:nvCxnSpPr>
          <p:cNvPr id="198" name="Google Shape;198;p24"/>
          <p:cNvCxnSpPr/>
          <p:nvPr/>
        </p:nvCxnSpPr>
        <p:spPr>
          <a:xfrm>
            <a:off x="3265850" y="1744075"/>
            <a:ext cx="0" cy="241800"/>
          </a:xfrm>
          <a:prstGeom prst="straightConnector1">
            <a:avLst/>
          </a:prstGeom>
          <a:noFill/>
          <a:ln w="9525" cap="flat" cmpd="sng">
            <a:solidFill>
              <a:srgbClr val="CCCCCC"/>
            </a:solidFill>
            <a:prstDash val="solid"/>
            <a:round/>
            <a:headEnd type="none" w="med" len="med"/>
            <a:tailEnd type="triangle" w="med" len="med"/>
          </a:ln>
        </p:spPr>
      </p:cxnSp>
      <p:cxnSp>
        <p:nvCxnSpPr>
          <p:cNvPr id="199" name="Google Shape;199;p24"/>
          <p:cNvCxnSpPr/>
          <p:nvPr/>
        </p:nvCxnSpPr>
        <p:spPr>
          <a:xfrm>
            <a:off x="3265850" y="2601400"/>
            <a:ext cx="0" cy="241800"/>
          </a:xfrm>
          <a:prstGeom prst="straightConnector1">
            <a:avLst/>
          </a:prstGeom>
          <a:noFill/>
          <a:ln w="9525" cap="flat" cmpd="sng">
            <a:solidFill>
              <a:srgbClr val="CCCCCC"/>
            </a:solidFill>
            <a:prstDash val="solid"/>
            <a:round/>
            <a:headEnd type="none" w="med" len="med"/>
            <a:tailEnd type="triangle" w="med" len="med"/>
          </a:ln>
        </p:spPr>
      </p:cxnSp>
      <p:cxnSp>
        <p:nvCxnSpPr>
          <p:cNvPr id="200" name="Google Shape;200;p24"/>
          <p:cNvCxnSpPr/>
          <p:nvPr/>
        </p:nvCxnSpPr>
        <p:spPr>
          <a:xfrm>
            <a:off x="3276600" y="3401500"/>
            <a:ext cx="0" cy="241800"/>
          </a:xfrm>
          <a:prstGeom prst="straightConnector1">
            <a:avLst/>
          </a:prstGeom>
          <a:noFill/>
          <a:ln w="9525" cap="flat" cmpd="sng">
            <a:solidFill>
              <a:schemeClr val="dk2"/>
            </a:solidFill>
            <a:prstDash val="solid"/>
            <a:round/>
            <a:headEnd type="none" w="med" len="med"/>
            <a:tailEnd type="triangle" w="med" len="med"/>
          </a:ln>
        </p:spPr>
      </p:cxnSp>
      <p:sp>
        <p:nvSpPr>
          <p:cNvPr id="201" name="Google Shape;201;p24"/>
          <p:cNvSpPr txBox="1"/>
          <p:nvPr/>
        </p:nvSpPr>
        <p:spPr>
          <a:xfrm>
            <a:off x="3425650" y="1655175"/>
            <a:ext cx="3035100" cy="400200"/>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Remove rows that aren’t in English</a:t>
            </a:r>
            <a:endParaRPr b="1">
              <a:solidFill>
                <a:srgbClr val="434343"/>
              </a:solidFill>
              <a:latin typeface="Roboto"/>
              <a:ea typeface="Roboto"/>
              <a:cs typeface="Roboto"/>
              <a:sym typeface="Roboto"/>
            </a:endParaRPr>
          </a:p>
        </p:txBody>
      </p:sp>
      <p:sp>
        <p:nvSpPr>
          <p:cNvPr id="202" name="Google Shape;202;p24"/>
          <p:cNvSpPr txBox="1"/>
          <p:nvPr/>
        </p:nvSpPr>
        <p:spPr>
          <a:xfrm>
            <a:off x="3425650" y="2522200"/>
            <a:ext cx="3035100" cy="400200"/>
          </a:xfrm>
          <a:prstGeom prst="rect">
            <a:avLst/>
          </a:pr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Remove rows with links</a:t>
            </a:r>
            <a:endParaRPr b="1">
              <a:solidFill>
                <a:srgbClr val="434343"/>
              </a:solidFill>
              <a:latin typeface="Roboto"/>
              <a:ea typeface="Roboto"/>
              <a:cs typeface="Roboto"/>
              <a:sym typeface="Roboto"/>
            </a:endParaRPr>
          </a:p>
        </p:txBody>
      </p:sp>
      <p:sp>
        <p:nvSpPr>
          <p:cNvPr id="203" name="Google Shape;203;p24"/>
          <p:cNvSpPr txBox="1"/>
          <p:nvPr/>
        </p:nvSpPr>
        <p:spPr>
          <a:xfrm>
            <a:off x="3425650" y="3323300"/>
            <a:ext cx="3035100" cy="400200"/>
          </a:xfrm>
          <a:prstGeom prst="rect">
            <a:avLst/>
          </a:prstGeom>
          <a:solidFill>
            <a:srgbClr val="B7B7B7"/>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Remove outliers in terms of length</a:t>
            </a:r>
            <a:endParaRPr b="1">
              <a:solidFill>
                <a:srgbClr val="434343"/>
              </a:solidFill>
              <a:latin typeface="Roboto"/>
              <a:ea typeface="Roboto"/>
              <a:cs typeface="Roboto"/>
              <a:sym typeface="Roboto"/>
            </a:endParaRPr>
          </a:p>
        </p:txBody>
      </p:sp>
      <p:sp>
        <p:nvSpPr>
          <p:cNvPr id="204" name="Google Shape;204;p24"/>
          <p:cNvSpPr/>
          <p:nvPr/>
        </p:nvSpPr>
        <p:spPr>
          <a:xfrm>
            <a:off x="737325" y="1081000"/>
            <a:ext cx="510000" cy="510000"/>
          </a:xfrm>
          <a:prstGeom prst="mathMultiply">
            <a:avLst>
              <a:gd name="adj1" fmla="val 17167"/>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749750" y="2048200"/>
            <a:ext cx="510000" cy="510000"/>
          </a:xfrm>
          <a:prstGeom prst="mathMultiply">
            <a:avLst>
              <a:gd name="adj1" fmla="val 17167"/>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800100" y="2930650"/>
            <a:ext cx="400200" cy="400200"/>
          </a:xfrm>
          <a:prstGeom prst="mathMultiply">
            <a:avLst>
              <a:gd name="adj1" fmla="val 17167"/>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2207325" y="2941300"/>
            <a:ext cx="400200" cy="400200"/>
          </a:xfrm>
          <a:prstGeom prst="mathMultiply">
            <a:avLst>
              <a:gd name="adj1" fmla="val 17167"/>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3614550" y="2941300"/>
            <a:ext cx="400200" cy="400200"/>
          </a:xfrm>
          <a:prstGeom prst="mathMultiply">
            <a:avLst>
              <a:gd name="adj1" fmla="val 17167"/>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p:nvPr/>
        </p:nvSpPr>
        <p:spPr>
          <a:xfrm>
            <a:off x="6544350" y="3375850"/>
            <a:ext cx="259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99999"/>
                </a:solidFill>
                <a:latin typeface="Roboto"/>
                <a:ea typeface="Roboto"/>
                <a:cs typeface="Roboto"/>
                <a:sym typeface="Roboto"/>
              </a:rPr>
              <a:t>&lt; 5 words in length</a:t>
            </a:r>
            <a:endParaRPr sz="1200">
              <a:solidFill>
                <a:srgbClr val="999999"/>
              </a:solidFill>
              <a:latin typeface="Roboto"/>
              <a:ea typeface="Roboto"/>
              <a:cs typeface="Roboto"/>
              <a:sym typeface="Roboto"/>
            </a:endParaRPr>
          </a:p>
        </p:txBody>
      </p:sp>
      <p:sp>
        <p:nvSpPr>
          <p:cNvPr id="210" name="Google Shape;210;p24"/>
          <p:cNvSpPr txBox="1"/>
          <p:nvPr/>
        </p:nvSpPr>
        <p:spPr>
          <a:xfrm>
            <a:off x="6544350" y="1689425"/>
            <a:ext cx="259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99999"/>
                </a:solidFill>
                <a:latin typeface="Roboto"/>
                <a:ea typeface="Roboto"/>
                <a:cs typeface="Roboto"/>
                <a:sym typeface="Roboto"/>
              </a:rPr>
              <a:t>&gt; 2 non-alphanumeric characters</a:t>
            </a:r>
            <a:endParaRPr sz="1200">
              <a:solidFill>
                <a:srgbClr val="999999"/>
              </a:solidFill>
              <a:latin typeface="Roboto"/>
              <a:ea typeface="Roboto"/>
              <a:cs typeface="Roboto"/>
              <a:sym typeface="Roboto"/>
            </a:endParaRPr>
          </a:p>
        </p:txBody>
      </p:sp>
      <p:sp>
        <p:nvSpPr>
          <p:cNvPr id="211" name="Google Shape;211;p24"/>
          <p:cNvSpPr txBox="1"/>
          <p:nvPr/>
        </p:nvSpPr>
        <p:spPr>
          <a:xfrm>
            <a:off x="6544350" y="2537650"/>
            <a:ext cx="259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99999"/>
                </a:solidFill>
                <a:latin typeface="Roboto"/>
                <a:ea typeface="Roboto"/>
                <a:cs typeface="Roboto"/>
                <a:sym typeface="Roboto"/>
              </a:rPr>
              <a:t>anything containing “http”</a:t>
            </a:r>
            <a:endParaRPr sz="1200">
              <a:solidFill>
                <a:srgbClr val="999999"/>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a:t>
            </a:r>
            <a:endParaRPr/>
          </a:p>
        </p:txBody>
      </p:sp>
      <p:sp>
        <p:nvSpPr>
          <p:cNvPr id="217" name="Google Shape;217;p25"/>
          <p:cNvSpPr txBox="1"/>
          <p:nvPr/>
        </p:nvSpPr>
        <p:spPr>
          <a:xfrm>
            <a:off x="1323475" y="1049500"/>
            <a:ext cx="577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7B7B7"/>
                </a:solidFill>
              </a:rPr>
              <a:t>دانلود آهنگ کردی گیس چنریا از ساسان ملکی	</a:t>
            </a:r>
            <a:endParaRPr>
              <a:solidFill>
                <a:srgbClr val="B7B7B7"/>
              </a:solidFill>
            </a:endParaRPr>
          </a:p>
          <a:p>
            <a:pPr marL="0" lvl="0" indent="0" algn="l" rtl="0">
              <a:spcBef>
                <a:spcPts val="0"/>
              </a:spcBef>
              <a:spcAft>
                <a:spcPts val="0"/>
              </a:spcAft>
              <a:buNone/>
            </a:pPr>
            <a:r>
              <a:rPr lang="en">
                <a:solidFill>
                  <a:srgbClr val="B7B7B7"/>
                </a:solidFill>
                <a:latin typeface="Roboto"/>
                <a:ea typeface="Roboto"/>
                <a:cs typeface="Roboto"/>
                <a:sym typeface="Roboto"/>
              </a:rPr>
              <a:t>Volcán Monte Aso entra en erupción en Japón</a:t>
            </a:r>
            <a:endParaRPr>
              <a:solidFill>
                <a:srgbClr val="B7B7B7"/>
              </a:solidFill>
              <a:latin typeface="Roboto"/>
              <a:ea typeface="Roboto"/>
              <a:cs typeface="Roboto"/>
              <a:sym typeface="Roboto"/>
            </a:endParaRPr>
          </a:p>
        </p:txBody>
      </p:sp>
      <p:sp>
        <p:nvSpPr>
          <p:cNvPr id="218" name="Google Shape;218;p25"/>
          <p:cNvSpPr txBox="1"/>
          <p:nvPr/>
        </p:nvSpPr>
        <p:spPr>
          <a:xfrm>
            <a:off x="322900" y="2941300"/>
            <a:ext cx="5776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Roboto"/>
                <a:ea typeface="Roboto"/>
                <a:cs typeface="Roboto"/>
                <a:sym typeface="Roboto"/>
              </a:rPr>
              <a:t>test			Ouch.		onion ice</a:t>
            </a:r>
            <a:endParaRPr>
              <a:solidFill>
                <a:srgbClr val="B7B7B7"/>
              </a:solidFill>
              <a:latin typeface="Roboto"/>
              <a:ea typeface="Roboto"/>
              <a:cs typeface="Roboto"/>
              <a:sym typeface="Roboto"/>
            </a:endParaRPr>
          </a:p>
        </p:txBody>
      </p:sp>
      <p:cxnSp>
        <p:nvCxnSpPr>
          <p:cNvPr id="219" name="Google Shape;219;p25"/>
          <p:cNvCxnSpPr/>
          <p:nvPr/>
        </p:nvCxnSpPr>
        <p:spPr>
          <a:xfrm>
            <a:off x="3265850" y="1744075"/>
            <a:ext cx="0" cy="241800"/>
          </a:xfrm>
          <a:prstGeom prst="straightConnector1">
            <a:avLst/>
          </a:prstGeom>
          <a:noFill/>
          <a:ln w="9525" cap="flat" cmpd="sng">
            <a:solidFill>
              <a:srgbClr val="CCCCCC"/>
            </a:solidFill>
            <a:prstDash val="solid"/>
            <a:round/>
            <a:headEnd type="none" w="med" len="med"/>
            <a:tailEnd type="triangle" w="med" len="med"/>
          </a:ln>
        </p:spPr>
      </p:cxnSp>
      <p:cxnSp>
        <p:nvCxnSpPr>
          <p:cNvPr id="220" name="Google Shape;220;p25"/>
          <p:cNvCxnSpPr/>
          <p:nvPr/>
        </p:nvCxnSpPr>
        <p:spPr>
          <a:xfrm>
            <a:off x="3265850" y="2601400"/>
            <a:ext cx="0" cy="241800"/>
          </a:xfrm>
          <a:prstGeom prst="straightConnector1">
            <a:avLst/>
          </a:prstGeom>
          <a:noFill/>
          <a:ln w="9525" cap="flat" cmpd="sng">
            <a:solidFill>
              <a:srgbClr val="CCCCCC"/>
            </a:solidFill>
            <a:prstDash val="solid"/>
            <a:round/>
            <a:headEnd type="none" w="med" len="med"/>
            <a:tailEnd type="triangle" w="med" len="med"/>
          </a:ln>
        </p:spPr>
      </p:cxnSp>
      <p:cxnSp>
        <p:nvCxnSpPr>
          <p:cNvPr id="221" name="Google Shape;221;p25"/>
          <p:cNvCxnSpPr/>
          <p:nvPr/>
        </p:nvCxnSpPr>
        <p:spPr>
          <a:xfrm>
            <a:off x="3276600" y="3401500"/>
            <a:ext cx="0" cy="241800"/>
          </a:xfrm>
          <a:prstGeom prst="straightConnector1">
            <a:avLst/>
          </a:prstGeom>
          <a:noFill/>
          <a:ln w="9525" cap="flat" cmpd="sng">
            <a:solidFill>
              <a:srgbClr val="CCCCCC"/>
            </a:solidFill>
            <a:prstDash val="solid"/>
            <a:round/>
            <a:headEnd type="none" w="med" len="med"/>
            <a:tailEnd type="triangle" w="med" len="med"/>
          </a:ln>
        </p:spPr>
      </p:cxnSp>
      <p:sp>
        <p:nvSpPr>
          <p:cNvPr id="222" name="Google Shape;222;p25"/>
          <p:cNvSpPr txBox="1"/>
          <p:nvPr/>
        </p:nvSpPr>
        <p:spPr>
          <a:xfrm>
            <a:off x="3425650" y="1655175"/>
            <a:ext cx="3035100" cy="400200"/>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Remove rows that aren’t in English</a:t>
            </a:r>
            <a:endParaRPr b="1">
              <a:solidFill>
                <a:srgbClr val="434343"/>
              </a:solidFill>
              <a:latin typeface="Roboto"/>
              <a:ea typeface="Roboto"/>
              <a:cs typeface="Roboto"/>
              <a:sym typeface="Roboto"/>
            </a:endParaRPr>
          </a:p>
        </p:txBody>
      </p:sp>
      <p:sp>
        <p:nvSpPr>
          <p:cNvPr id="223" name="Google Shape;223;p25"/>
          <p:cNvSpPr txBox="1"/>
          <p:nvPr/>
        </p:nvSpPr>
        <p:spPr>
          <a:xfrm>
            <a:off x="3425650" y="2522200"/>
            <a:ext cx="3035100" cy="400200"/>
          </a:xfrm>
          <a:prstGeom prst="rect">
            <a:avLst/>
          </a:pr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Remove rows with links</a:t>
            </a:r>
            <a:endParaRPr b="1">
              <a:solidFill>
                <a:srgbClr val="434343"/>
              </a:solidFill>
              <a:latin typeface="Roboto"/>
              <a:ea typeface="Roboto"/>
              <a:cs typeface="Roboto"/>
              <a:sym typeface="Roboto"/>
            </a:endParaRPr>
          </a:p>
        </p:txBody>
      </p:sp>
      <p:sp>
        <p:nvSpPr>
          <p:cNvPr id="224" name="Google Shape;224;p25"/>
          <p:cNvSpPr txBox="1"/>
          <p:nvPr/>
        </p:nvSpPr>
        <p:spPr>
          <a:xfrm>
            <a:off x="3425650" y="3323300"/>
            <a:ext cx="3035100" cy="400200"/>
          </a:xfrm>
          <a:prstGeom prst="rect">
            <a:avLst/>
          </a:prstGeom>
          <a:solidFill>
            <a:srgbClr val="B7B7B7"/>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Remove outliers in terms of length</a:t>
            </a:r>
            <a:endParaRPr b="1">
              <a:solidFill>
                <a:srgbClr val="434343"/>
              </a:solidFill>
              <a:latin typeface="Roboto"/>
              <a:ea typeface="Roboto"/>
              <a:cs typeface="Roboto"/>
              <a:sym typeface="Roboto"/>
            </a:endParaRPr>
          </a:p>
        </p:txBody>
      </p:sp>
      <p:sp>
        <p:nvSpPr>
          <p:cNvPr id="225" name="Google Shape;225;p25"/>
          <p:cNvSpPr txBox="1"/>
          <p:nvPr/>
        </p:nvSpPr>
        <p:spPr>
          <a:xfrm>
            <a:off x="1687425" y="4426500"/>
            <a:ext cx="1440000" cy="400200"/>
          </a:xfrm>
          <a:prstGeom prst="rect">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7F6000"/>
                </a:solidFill>
                <a:latin typeface="Roboto"/>
                <a:ea typeface="Roboto"/>
                <a:cs typeface="Roboto"/>
                <a:sym typeface="Roboto"/>
              </a:rPr>
              <a:t>r/news    </a:t>
            </a:r>
            <a:r>
              <a:rPr lang="en" b="1">
                <a:solidFill>
                  <a:srgbClr val="7F6000"/>
                </a:solidFill>
                <a:latin typeface="Roboto"/>
                <a:ea typeface="Roboto"/>
                <a:cs typeface="Roboto"/>
                <a:sym typeface="Roboto"/>
              </a:rPr>
              <a:t>9336</a:t>
            </a:r>
            <a:endParaRPr b="1">
              <a:solidFill>
                <a:srgbClr val="7F6000"/>
              </a:solidFill>
              <a:latin typeface="Roboto"/>
              <a:ea typeface="Roboto"/>
              <a:cs typeface="Roboto"/>
              <a:sym typeface="Roboto"/>
            </a:endParaRPr>
          </a:p>
        </p:txBody>
      </p:sp>
      <p:cxnSp>
        <p:nvCxnSpPr>
          <p:cNvPr id="226" name="Google Shape;226;p25"/>
          <p:cNvCxnSpPr/>
          <p:nvPr/>
        </p:nvCxnSpPr>
        <p:spPr>
          <a:xfrm>
            <a:off x="3265850" y="3951100"/>
            <a:ext cx="0" cy="241800"/>
          </a:xfrm>
          <a:prstGeom prst="straightConnector1">
            <a:avLst/>
          </a:prstGeom>
          <a:noFill/>
          <a:ln w="9525" cap="flat" cmpd="sng">
            <a:solidFill>
              <a:schemeClr val="dk2"/>
            </a:solidFill>
            <a:prstDash val="solid"/>
            <a:round/>
            <a:headEnd type="none" w="med" len="med"/>
            <a:tailEnd type="triangle" w="med" len="med"/>
          </a:ln>
        </p:spPr>
      </p:cxnSp>
      <p:sp>
        <p:nvSpPr>
          <p:cNvPr id="227" name="Google Shape;227;p25"/>
          <p:cNvSpPr txBox="1"/>
          <p:nvPr/>
        </p:nvSpPr>
        <p:spPr>
          <a:xfrm>
            <a:off x="3425650" y="3874900"/>
            <a:ext cx="3035100" cy="4002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Remove duplicate headlines </a:t>
            </a:r>
            <a:endParaRPr b="1">
              <a:solidFill>
                <a:srgbClr val="434343"/>
              </a:solidFill>
              <a:latin typeface="Roboto"/>
              <a:ea typeface="Roboto"/>
              <a:cs typeface="Roboto"/>
              <a:sym typeface="Roboto"/>
            </a:endParaRPr>
          </a:p>
        </p:txBody>
      </p:sp>
      <p:sp>
        <p:nvSpPr>
          <p:cNvPr id="228" name="Google Shape;228;p25"/>
          <p:cNvSpPr/>
          <p:nvPr/>
        </p:nvSpPr>
        <p:spPr>
          <a:xfrm>
            <a:off x="737325" y="1081000"/>
            <a:ext cx="510000" cy="510000"/>
          </a:xfrm>
          <a:prstGeom prst="mathMultiply">
            <a:avLst>
              <a:gd name="adj1" fmla="val 17167"/>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749750" y="2048200"/>
            <a:ext cx="510000" cy="510000"/>
          </a:xfrm>
          <a:prstGeom prst="mathMultiply">
            <a:avLst>
              <a:gd name="adj1" fmla="val 17167"/>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a:off x="800100" y="2930650"/>
            <a:ext cx="400200" cy="400200"/>
          </a:xfrm>
          <a:prstGeom prst="mathMultiply">
            <a:avLst>
              <a:gd name="adj1" fmla="val 17167"/>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a:off x="2207325" y="2941300"/>
            <a:ext cx="400200" cy="400200"/>
          </a:xfrm>
          <a:prstGeom prst="mathMultiply">
            <a:avLst>
              <a:gd name="adj1" fmla="val 17167"/>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a:off x="3614550" y="2941300"/>
            <a:ext cx="400200" cy="400200"/>
          </a:xfrm>
          <a:prstGeom prst="mathMultiply">
            <a:avLst>
              <a:gd name="adj1" fmla="val 17167"/>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txBox="1"/>
          <p:nvPr/>
        </p:nvSpPr>
        <p:spPr>
          <a:xfrm>
            <a:off x="3265850" y="4426500"/>
            <a:ext cx="1772100" cy="400200"/>
          </a:xfrm>
          <a:prstGeom prst="rect">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C4587"/>
                </a:solidFill>
                <a:latin typeface="Roboto"/>
                <a:ea typeface="Roboto"/>
                <a:cs typeface="Roboto"/>
                <a:sym typeface="Roboto"/>
              </a:rPr>
              <a:t>r/TheOnion    </a:t>
            </a:r>
            <a:r>
              <a:rPr lang="en" b="1">
                <a:solidFill>
                  <a:srgbClr val="1C4587"/>
                </a:solidFill>
                <a:latin typeface="Roboto"/>
                <a:ea typeface="Roboto"/>
                <a:cs typeface="Roboto"/>
                <a:sym typeface="Roboto"/>
              </a:rPr>
              <a:t>8872</a:t>
            </a:r>
            <a:endParaRPr b="1">
              <a:solidFill>
                <a:srgbClr val="1C4587"/>
              </a:solidFill>
              <a:latin typeface="Roboto"/>
              <a:ea typeface="Roboto"/>
              <a:cs typeface="Roboto"/>
              <a:sym typeface="Roboto"/>
            </a:endParaRPr>
          </a:p>
        </p:txBody>
      </p:sp>
      <p:sp>
        <p:nvSpPr>
          <p:cNvPr id="234" name="Google Shape;234;p25"/>
          <p:cNvSpPr txBox="1"/>
          <p:nvPr/>
        </p:nvSpPr>
        <p:spPr>
          <a:xfrm>
            <a:off x="1181100" y="4426500"/>
            <a:ext cx="400200" cy="400200"/>
          </a:xfrm>
          <a:prstGeom prst="rect">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a:t>
            </a:r>
            <a:endParaRPr b="1">
              <a:solidFill>
                <a:schemeClr val="lt1"/>
              </a:solidFill>
            </a:endParaRPr>
          </a:p>
        </p:txBody>
      </p:sp>
      <p:sp>
        <p:nvSpPr>
          <p:cNvPr id="235" name="Google Shape;235;p25"/>
          <p:cNvSpPr txBox="1"/>
          <p:nvPr/>
        </p:nvSpPr>
        <p:spPr>
          <a:xfrm>
            <a:off x="6544350" y="3375850"/>
            <a:ext cx="259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99999"/>
                </a:solidFill>
                <a:latin typeface="Roboto"/>
                <a:ea typeface="Roboto"/>
                <a:cs typeface="Roboto"/>
                <a:sym typeface="Roboto"/>
              </a:rPr>
              <a:t>&lt; 5 words in length</a:t>
            </a:r>
            <a:endParaRPr sz="1200">
              <a:solidFill>
                <a:srgbClr val="999999"/>
              </a:solidFill>
              <a:latin typeface="Roboto"/>
              <a:ea typeface="Roboto"/>
              <a:cs typeface="Roboto"/>
              <a:sym typeface="Roboto"/>
            </a:endParaRPr>
          </a:p>
        </p:txBody>
      </p:sp>
      <p:sp>
        <p:nvSpPr>
          <p:cNvPr id="236" name="Google Shape;236;p25"/>
          <p:cNvSpPr txBox="1"/>
          <p:nvPr/>
        </p:nvSpPr>
        <p:spPr>
          <a:xfrm>
            <a:off x="6544350" y="1689425"/>
            <a:ext cx="259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99999"/>
                </a:solidFill>
                <a:latin typeface="Roboto"/>
                <a:ea typeface="Roboto"/>
                <a:cs typeface="Roboto"/>
                <a:sym typeface="Roboto"/>
              </a:rPr>
              <a:t>&gt; 2 non-alphanumeric characters</a:t>
            </a:r>
            <a:endParaRPr sz="1200">
              <a:solidFill>
                <a:srgbClr val="999999"/>
              </a:solidFill>
              <a:latin typeface="Roboto"/>
              <a:ea typeface="Roboto"/>
              <a:cs typeface="Roboto"/>
              <a:sym typeface="Roboto"/>
            </a:endParaRPr>
          </a:p>
        </p:txBody>
      </p:sp>
      <p:sp>
        <p:nvSpPr>
          <p:cNvPr id="237" name="Google Shape;237;p25"/>
          <p:cNvSpPr txBox="1"/>
          <p:nvPr/>
        </p:nvSpPr>
        <p:spPr>
          <a:xfrm>
            <a:off x="6544350" y="2537650"/>
            <a:ext cx="259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99999"/>
                </a:solidFill>
                <a:latin typeface="Roboto"/>
                <a:ea typeface="Roboto"/>
                <a:cs typeface="Roboto"/>
                <a:sym typeface="Roboto"/>
              </a:rPr>
              <a:t>anything containing “http”</a:t>
            </a:r>
            <a:endParaRPr sz="1200">
              <a:solidFill>
                <a:srgbClr val="999999"/>
              </a:solidFill>
              <a:latin typeface="Roboto"/>
              <a:ea typeface="Roboto"/>
              <a:cs typeface="Roboto"/>
              <a:sym typeface="Roboto"/>
            </a:endParaRPr>
          </a:p>
        </p:txBody>
      </p:sp>
      <p:sp>
        <p:nvSpPr>
          <p:cNvPr id="238" name="Google Shape;238;p25"/>
          <p:cNvSpPr txBox="1"/>
          <p:nvPr/>
        </p:nvSpPr>
        <p:spPr>
          <a:xfrm>
            <a:off x="551500" y="2103100"/>
            <a:ext cx="56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7B7B7"/>
                </a:solidFill>
                <a:latin typeface="Roboto"/>
                <a:ea typeface="Roboto"/>
                <a:cs typeface="Roboto"/>
                <a:sym typeface="Roboto"/>
              </a:rPr>
              <a:t>https://edition.cnn.com/2021/09/16/us/florida....</a:t>
            </a:r>
            <a:endParaRPr>
              <a:solidFill>
                <a:srgbClr val="B7B7B7"/>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6"/>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a:t>
            </a:r>
            <a:endParaRPr/>
          </a:p>
        </p:txBody>
      </p:sp>
      <p:sp>
        <p:nvSpPr>
          <p:cNvPr id="244" name="Google Shape;244;p26"/>
          <p:cNvSpPr txBox="1"/>
          <p:nvPr/>
        </p:nvSpPr>
        <p:spPr>
          <a:xfrm>
            <a:off x="377600" y="1230100"/>
            <a:ext cx="5776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I am a happy person</a:t>
            </a:r>
            <a:r>
              <a:rPr lang="en">
                <a:highlight>
                  <a:srgbClr val="FFE599"/>
                </a:highlight>
                <a:latin typeface="Roboto"/>
                <a:ea typeface="Roboto"/>
                <a:cs typeface="Roboto"/>
                <a:sym typeface="Roboto"/>
              </a:rPr>
              <a:t>.</a:t>
            </a:r>
            <a:r>
              <a:rPr lang="en">
                <a:latin typeface="Roboto"/>
                <a:ea typeface="Roboto"/>
                <a:cs typeface="Roboto"/>
                <a:sym typeface="Roboto"/>
              </a:rPr>
              <a:t> I am filled with happiness</a:t>
            </a:r>
            <a:r>
              <a:rPr lang="en">
                <a:highlight>
                  <a:srgbClr val="FFE599"/>
                </a:highlight>
                <a:latin typeface="Roboto"/>
                <a:ea typeface="Roboto"/>
                <a:cs typeface="Roboto"/>
                <a:sym typeface="Roboto"/>
              </a:rPr>
              <a:t>.</a:t>
            </a:r>
            <a:r>
              <a:rPr lang="en">
                <a:latin typeface="Roboto"/>
                <a:ea typeface="Roboto"/>
                <a:cs typeface="Roboto"/>
                <a:sym typeface="Roboto"/>
              </a:rPr>
              <a:t> </a:t>
            </a:r>
            <a:r>
              <a:rPr lang="en">
                <a:highlight>
                  <a:srgbClr val="FFE599"/>
                </a:highlight>
                <a:latin typeface="Roboto"/>
                <a:ea typeface="Roboto"/>
                <a:cs typeface="Roboto"/>
                <a:sym typeface="Roboto"/>
              </a:rPr>
              <a:t>我很快乐!</a:t>
            </a:r>
            <a:endParaRPr>
              <a:highlight>
                <a:srgbClr val="FFE599"/>
              </a:highlight>
              <a:latin typeface="Roboto"/>
              <a:ea typeface="Roboto"/>
              <a:cs typeface="Roboto"/>
              <a:sym typeface="Roboto"/>
            </a:endParaRPr>
          </a:p>
        </p:txBody>
      </p:sp>
      <p:sp>
        <p:nvSpPr>
          <p:cNvPr id="245" name="Google Shape;245;p26"/>
          <p:cNvSpPr txBox="1"/>
          <p:nvPr/>
        </p:nvSpPr>
        <p:spPr>
          <a:xfrm>
            <a:off x="399100" y="2103100"/>
            <a:ext cx="5776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I am a happy person I am filled with happiness </a:t>
            </a:r>
            <a:endParaRPr>
              <a:latin typeface="Roboto"/>
              <a:ea typeface="Roboto"/>
              <a:cs typeface="Roboto"/>
              <a:sym typeface="Roboto"/>
            </a:endParaRPr>
          </a:p>
        </p:txBody>
      </p:sp>
      <p:sp>
        <p:nvSpPr>
          <p:cNvPr id="246" name="Google Shape;246;p26"/>
          <p:cNvSpPr txBox="1"/>
          <p:nvPr/>
        </p:nvSpPr>
        <p:spPr>
          <a:xfrm>
            <a:off x="399100" y="2941300"/>
            <a:ext cx="5776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highlight>
                  <a:srgbClr val="A4C2F4"/>
                </a:highlight>
                <a:latin typeface="Roboto"/>
                <a:ea typeface="Roboto"/>
                <a:cs typeface="Roboto"/>
                <a:sym typeface="Roboto"/>
              </a:rPr>
              <a:t>I</a:t>
            </a:r>
            <a:r>
              <a:rPr lang="en">
                <a:latin typeface="Roboto"/>
                <a:ea typeface="Roboto"/>
                <a:cs typeface="Roboto"/>
                <a:sym typeface="Roboto"/>
              </a:rPr>
              <a:t>, </a:t>
            </a:r>
            <a:r>
              <a:rPr lang="en">
                <a:highlight>
                  <a:srgbClr val="A4C2F4"/>
                </a:highlight>
                <a:latin typeface="Roboto"/>
                <a:ea typeface="Roboto"/>
                <a:cs typeface="Roboto"/>
                <a:sym typeface="Roboto"/>
              </a:rPr>
              <a:t>am</a:t>
            </a:r>
            <a:r>
              <a:rPr lang="en">
                <a:latin typeface="Roboto"/>
                <a:ea typeface="Roboto"/>
                <a:cs typeface="Roboto"/>
                <a:sym typeface="Roboto"/>
              </a:rPr>
              <a:t>, </a:t>
            </a:r>
            <a:r>
              <a:rPr lang="en">
                <a:highlight>
                  <a:srgbClr val="A4C2F4"/>
                </a:highlight>
                <a:latin typeface="Roboto"/>
                <a:ea typeface="Roboto"/>
                <a:cs typeface="Roboto"/>
                <a:sym typeface="Roboto"/>
              </a:rPr>
              <a:t>a</a:t>
            </a:r>
            <a:r>
              <a:rPr lang="en">
                <a:latin typeface="Roboto"/>
                <a:ea typeface="Roboto"/>
                <a:cs typeface="Roboto"/>
                <a:sym typeface="Roboto"/>
              </a:rPr>
              <a:t>, happy, person, </a:t>
            </a:r>
            <a:r>
              <a:rPr lang="en">
                <a:highlight>
                  <a:srgbClr val="A4C2F4"/>
                </a:highlight>
                <a:latin typeface="Roboto"/>
                <a:ea typeface="Roboto"/>
                <a:cs typeface="Roboto"/>
                <a:sym typeface="Roboto"/>
              </a:rPr>
              <a:t>I</a:t>
            </a:r>
            <a:r>
              <a:rPr lang="en">
                <a:latin typeface="Roboto"/>
                <a:ea typeface="Roboto"/>
                <a:cs typeface="Roboto"/>
                <a:sym typeface="Roboto"/>
              </a:rPr>
              <a:t>, </a:t>
            </a:r>
            <a:r>
              <a:rPr lang="en">
                <a:highlight>
                  <a:srgbClr val="A4C2F4"/>
                </a:highlight>
                <a:latin typeface="Roboto"/>
                <a:ea typeface="Roboto"/>
                <a:cs typeface="Roboto"/>
                <a:sym typeface="Roboto"/>
              </a:rPr>
              <a:t>am</a:t>
            </a:r>
            <a:r>
              <a:rPr lang="en">
                <a:latin typeface="Roboto"/>
                <a:ea typeface="Roboto"/>
                <a:cs typeface="Roboto"/>
                <a:sym typeface="Roboto"/>
              </a:rPr>
              <a:t>, filled, </a:t>
            </a:r>
            <a:r>
              <a:rPr lang="en">
                <a:highlight>
                  <a:srgbClr val="A4C2F4"/>
                </a:highlight>
                <a:latin typeface="Roboto"/>
                <a:ea typeface="Roboto"/>
                <a:cs typeface="Roboto"/>
                <a:sym typeface="Roboto"/>
              </a:rPr>
              <a:t>with</a:t>
            </a:r>
            <a:r>
              <a:rPr lang="en">
                <a:latin typeface="Roboto"/>
                <a:ea typeface="Roboto"/>
                <a:cs typeface="Roboto"/>
                <a:sym typeface="Roboto"/>
              </a:rPr>
              <a:t>, happiness. </a:t>
            </a:r>
            <a:endParaRPr>
              <a:latin typeface="Roboto"/>
              <a:ea typeface="Roboto"/>
              <a:cs typeface="Roboto"/>
              <a:sym typeface="Roboto"/>
            </a:endParaRPr>
          </a:p>
        </p:txBody>
      </p:sp>
      <p:sp>
        <p:nvSpPr>
          <p:cNvPr id="247" name="Google Shape;247;p26"/>
          <p:cNvSpPr txBox="1"/>
          <p:nvPr/>
        </p:nvSpPr>
        <p:spPr>
          <a:xfrm>
            <a:off x="399100" y="3703300"/>
            <a:ext cx="5776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happy, person, fill</a:t>
            </a:r>
            <a:r>
              <a:rPr lang="en">
                <a:highlight>
                  <a:srgbClr val="FFE599"/>
                </a:highlight>
                <a:latin typeface="Roboto"/>
                <a:ea typeface="Roboto"/>
                <a:cs typeface="Roboto"/>
                <a:sym typeface="Roboto"/>
              </a:rPr>
              <a:t>ed</a:t>
            </a:r>
            <a:r>
              <a:rPr lang="en">
                <a:latin typeface="Roboto"/>
                <a:ea typeface="Roboto"/>
                <a:cs typeface="Roboto"/>
                <a:sym typeface="Roboto"/>
              </a:rPr>
              <a:t>, happiness</a:t>
            </a:r>
            <a:endParaRPr>
              <a:latin typeface="Roboto"/>
              <a:ea typeface="Roboto"/>
              <a:cs typeface="Roboto"/>
              <a:sym typeface="Roboto"/>
            </a:endParaRPr>
          </a:p>
        </p:txBody>
      </p:sp>
      <p:cxnSp>
        <p:nvCxnSpPr>
          <p:cNvPr id="248" name="Google Shape;248;p26"/>
          <p:cNvCxnSpPr/>
          <p:nvPr/>
        </p:nvCxnSpPr>
        <p:spPr>
          <a:xfrm>
            <a:off x="3265850" y="1744075"/>
            <a:ext cx="0" cy="2418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6"/>
          <p:cNvCxnSpPr/>
          <p:nvPr/>
        </p:nvCxnSpPr>
        <p:spPr>
          <a:xfrm>
            <a:off x="3265850" y="2601400"/>
            <a:ext cx="0" cy="2418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6"/>
          <p:cNvCxnSpPr/>
          <p:nvPr/>
        </p:nvCxnSpPr>
        <p:spPr>
          <a:xfrm>
            <a:off x="3276600" y="3401500"/>
            <a:ext cx="0" cy="2418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6"/>
          <p:cNvSpPr txBox="1"/>
          <p:nvPr/>
        </p:nvSpPr>
        <p:spPr>
          <a:xfrm>
            <a:off x="3425650" y="1655175"/>
            <a:ext cx="4742400" cy="400200"/>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Remove punctuation and non-alphanumeric characters</a:t>
            </a:r>
            <a:endParaRPr b="1">
              <a:solidFill>
                <a:srgbClr val="434343"/>
              </a:solidFill>
              <a:latin typeface="Roboto"/>
              <a:ea typeface="Roboto"/>
              <a:cs typeface="Roboto"/>
              <a:sym typeface="Roboto"/>
            </a:endParaRPr>
          </a:p>
        </p:txBody>
      </p:sp>
      <p:sp>
        <p:nvSpPr>
          <p:cNvPr id="252" name="Google Shape;252;p26"/>
          <p:cNvSpPr txBox="1"/>
          <p:nvPr/>
        </p:nvSpPr>
        <p:spPr>
          <a:xfrm>
            <a:off x="3425650" y="2522200"/>
            <a:ext cx="912600" cy="400200"/>
          </a:xfrm>
          <a:prstGeom prst="rect">
            <a:avLst/>
          </a:pr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Tokenize</a:t>
            </a:r>
            <a:endParaRPr b="1">
              <a:solidFill>
                <a:srgbClr val="434343"/>
              </a:solidFill>
              <a:latin typeface="Roboto"/>
              <a:ea typeface="Roboto"/>
              <a:cs typeface="Roboto"/>
              <a:sym typeface="Roboto"/>
            </a:endParaRPr>
          </a:p>
        </p:txBody>
      </p:sp>
      <p:sp>
        <p:nvSpPr>
          <p:cNvPr id="253" name="Google Shape;253;p26"/>
          <p:cNvSpPr txBox="1"/>
          <p:nvPr/>
        </p:nvSpPr>
        <p:spPr>
          <a:xfrm>
            <a:off x="3425650" y="3323300"/>
            <a:ext cx="1802100" cy="400200"/>
          </a:xfrm>
          <a:prstGeom prst="rect">
            <a:avLst/>
          </a:prstGeom>
          <a:solidFill>
            <a:srgbClr val="B7B7B7"/>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Remove stop words</a:t>
            </a:r>
            <a:endParaRPr b="1">
              <a:latin typeface="Roboto"/>
              <a:ea typeface="Roboto"/>
              <a:cs typeface="Roboto"/>
              <a:sym typeface="Roboto"/>
            </a:endParaRPr>
          </a:p>
        </p:txBody>
      </p:sp>
      <p:sp>
        <p:nvSpPr>
          <p:cNvPr id="254" name="Google Shape;254;p26"/>
          <p:cNvSpPr txBox="1"/>
          <p:nvPr/>
        </p:nvSpPr>
        <p:spPr>
          <a:xfrm>
            <a:off x="399100" y="4465300"/>
            <a:ext cx="5776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happy, person, fill</a:t>
            </a:r>
            <a:endParaRPr>
              <a:latin typeface="Roboto"/>
              <a:ea typeface="Roboto"/>
              <a:cs typeface="Roboto"/>
              <a:sym typeface="Roboto"/>
            </a:endParaRPr>
          </a:p>
        </p:txBody>
      </p:sp>
      <p:cxnSp>
        <p:nvCxnSpPr>
          <p:cNvPr id="255" name="Google Shape;255;p26"/>
          <p:cNvCxnSpPr/>
          <p:nvPr/>
        </p:nvCxnSpPr>
        <p:spPr>
          <a:xfrm>
            <a:off x="3265850" y="4103500"/>
            <a:ext cx="0" cy="2418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6"/>
          <p:cNvSpPr txBox="1"/>
          <p:nvPr/>
        </p:nvSpPr>
        <p:spPr>
          <a:xfrm>
            <a:off x="3425650" y="4103500"/>
            <a:ext cx="1227300" cy="400200"/>
          </a:xfrm>
          <a:prstGeom prst="rect">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Lemmatizing</a:t>
            </a:r>
            <a:endParaRPr b="1">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 Data Analysis</a:t>
            </a:r>
            <a:endParaRPr/>
          </a:p>
        </p:txBody>
      </p:sp>
      <p:sp>
        <p:nvSpPr>
          <p:cNvPr id="262" name="Google Shape;262;p27"/>
          <p:cNvSpPr txBox="1"/>
          <p:nvPr/>
        </p:nvSpPr>
        <p:spPr>
          <a:xfrm>
            <a:off x="3008700" y="1399475"/>
            <a:ext cx="3193200" cy="4770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rgbClr val="3D85C6"/>
                </a:solidFill>
                <a:latin typeface="Roboto"/>
                <a:ea typeface="Roboto"/>
                <a:cs typeface="Roboto"/>
                <a:sym typeface="Roboto"/>
              </a:rPr>
              <a:t>Hour of Posting</a:t>
            </a:r>
            <a:endParaRPr sz="1900">
              <a:solidFill>
                <a:srgbClr val="3D85C6"/>
              </a:solidFill>
              <a:latin typeface="Roboto"/>
              <a:ea typeface="Roboto"/>
              <a:cs typeface="Roboto"/>
              <a:sym typeface="Roboto"/>
            </a:endParaRPr>
          </a:p>
        </p:txBody>
      </p:sp>
      <p:sp>
        <p:nvSpPr>
          <p:cNvPr id="263" name="Google Shape;263;p27"/>
          <p:cNvSpPr txBox="1"/>
          <p:nvPr/>
        </p:nvSpPr>
        <p:spPr>
          <a:xfrm>
            <a:off x="3008700" y="2036129"/>
            <a:ext cx="3193200" cy="477000"/>
          </a:xfrm>
          <a:prstGeom prst="rect">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rgbClr val="0B5394"/>
                </a:solidFill>
                <a:latin typeface="Roboto"/>
                <a:ea typeface="Roboto"/>
                <a:cs typeface="Roboto"/>
                <a:sym typeface="Roboto"/>
              </a:rPr>
              <a:t>Length of Headline </a:t>
            </a:r>
            <a:endParaRPr sz="1900">
              <a:solidFill>
                <a:srgbClr val="0B5394"/>
              </a:solidFill>
              <a:latin typeface="Roboto"/>
              <a:ea typeface="Roboto"/>
              <a:cs typeface="Roboto"/>
              <a:sym typeface="Roboto"/>
            </a:endParaRPr>
          </a:p>
        </p:txBody>
      </p:sp>
      <p:sp>
        <p:nvSpPr>
          <p:cNvPr id="264" name="Google Shape;264;p27"/>
          <p:cNvSpPr txBox="1"/>
          <p:nvPr/>
        </p:nvSpPr>
        <p:spPr>
          <a:xfrm>
            <a:off x="3008700" y="2672779"/>
            <a:ext cx="3193200" cy="477000"/>
          </a:xfrm>
          <a:prstGeom prst="rect">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rgbClr val="1C4587"/>
                </a:solidFill>
                <a:latin typeface="Roboto"/>
                <a:ea typeface="Roboto"/>
                <a:cs typeface="Roboto"/>
                <a:sym typeface="Roboto"/>
              </a:rPr>
              <a:t>Number of Comments</a:t>
            </a:r>
            <a:endParaRPr sz="1900">
              <a:solidFill>
                <a:srgbClr val="1C4587"/>
              </a:solidFill>
              <a:latin typeface="Roboto"/>
              <a:ea typeface="Roboto"/>
              <a:cs typeface="Roboto"/>
              <a:sym typeface="Roboto"/>
            </a:endParaRPr>
          </a:p>
        </p:txBody>
      </p:sp>
      <p:sp>
        <p:nvSpPr>
          <p:cNvPr id="265" name="Google Shape;265;p27"/>
          <p:cNvSpPr txBox="1"/>
          <p:nvPr/>
        </p:nvSpPr>
        <p:spPr>
          <a:xfrm>
            <a:off x="3008700" y="3309433"/>
            <a:ext cx="3193200" cy="477000"/>
          </a:xfrm>
          <a:prstGeom prst="rect">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rgbClr val="20124D"/>
                </a:solidFill>
                <a:latin typeface="Roboto"/>
                <a:ea typeface="Roboto"/>
                <a:cs typeface="Roboto"/>
                <a:sym typeface="Roboto"/>
              </a:rPr>
              <a:t>Month and Year of Posting</a:t>
            </a:r>
            <a:endParaRPr sz="1900">
              <a:solidFill>
                <a:srgbClr val="20124D"/>
              </a:solidFill>
              <a:latin typeface="Roboto"/>
              <a:ea typeface="Roboto"/>
              <a:cs typeface="Roboto"/>
              <a:sym typeface="Roboto"/>
            </a:endParaRPr>
          </a:p>
        </p:txBody>
      </p:sp>
      <p:sp>
        <p:nvSpPr>
          <p:cNvPr id="266" name="Google Shape;266;p27"/>
          <p:cNvSpPr/>
          <p:nvPr/>
        </p:nvSpPr>
        <p:spPr>
          <a:xfrm>
            <a:off x="2303100" y="1355975"/>
            <a:ext cx="564000" cy="564000"/>
          </a:xfrm>
          <a:prstGeom prst="flowChartConnector">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rPr>
              <a:t>1</a:t>
            </a:r>
            <a:endParaRPr sz="3000" b="1">
              <a:solidFill>
                <a:srgbClr val="FFFFFF"/>
              </a:solidFill>
            </a:endParaRPr>
          </a:p>
        </p:txBody>
      </p:sp>
      <p:sp>
        <p:nvSpPr>
          <p:cNvPr id="267" name="Google Shape;267;p27"/>
          <p:cNvSpPr/>
          <p:nvPr/>
        </p:nvSpPr>
        <p:spPr>
          <a:xfrm>
            <a:off x="2303100" y="1992625"/>
            <a:ext cx="564000" cy="564000"/>
          </a:xfrm>
          <a:prstGeom prst="flowChartConnector">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rPr>
              <a:t>2</a:t>
            </a:r>
            <a:endParaRPr sz="3000" b="1">
              <a:solidFill>
                <a:srgbClr val="FFFFFF"/>
              </a:solidFill>
            </a:endParaRPr>
          </a:p>
        </p:txBody>
      </p:sp>
      <p:sp>
        <p:nvSpPr>
          <p:cNvPr id="268" name="Google Shape;268;p27"/>
          <p:cNvSpPr/>
          <p:nvPr/>
        </p:nvSpPr>
        <p:spPr>
          <a:xfrm>
            <a:off x="2303100" y="2629275"/>
            <a:ext cx="564000" cy="564000"/>
          </a:xfrm>
          <a:prstGeom prst="flowChartConnector">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rPr>
              <a:t>3</a:t>
            </a:r>
            <a:endParaRPr sz="3000" b="1">
              <a:solidFill>
                <a:srgbClr val="FFFFFF"/>
              </a:solidFill>
            </a:endParaRPr>
          </a:p>
        </p:txBody>
      </p:sp>
      <p:sp>
        <p:nvSpPr>
          <p:cNvPr id="269" name="Google Shape;269;p27"/>
          <p:cNvSpPr/>
          <p:nvPr/>
        </p:nvSpPr>
        <p:spPr>
          <a:xfrm>
            <a:off x="2303100" y="3265925"/>
            <a:ext cx="564000" cy="564000"/>
          </a:xfrm>
          <a:prstGeom prst="flowChartConnector">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rPr>
              <a:t>4</a:t>
            </a:r>
            <a:endParaRPr sz="3000" b="1">
              <a:solidFill>
                <a:srgbClr val="FFFFFF"/>
              </a:solidFill>
            </a:endParaRPr>
          </a:p>
        </p:txBody>
      </p:sp>
      <p:sp>
        <p:nvSpPr>
          <p:cNvPr id="270" name="Google Shape;270;p27"/>
          <p:cNvSpPr txBox="1"/>
          <p:nvPr/>
        </p:nvSpPr>
        <p:spPr>
          <a:xfrm>
            <a:off x="3008700" y="3946083"/>
            <a:ext cx="3193200" cy="477000"/>
          </a:xfrm>
          <a:prstGeom prst="rect">
            <a:avLst/>
          </a:prstGeom>
          <a:solidFill>
            <a:srgbClr val="275FB8"/>
          </a:solidFill>
          <a:ln w="9525" cap="flat" cmpd="sng">
            <a:solidFill>
              <a:srgbClr val="275FB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Roboto"/>
                <a:ea typeface="Roboto"/>
                <a:cs typeface="Roboto"/>
                <a:sym typeface="Roboto"/>
              </a:rPr>
              <a:t>Headline</a:t>
            </a:r>
            <a:endParaRPr sz="1900">
              <a:latin typeface="Roboto"/>
              <a:ea typeface="Roboto"/>
              <a:cs typeface="Roboto"/>
              <a:sym typeface="Roboto"/>
            </a:endParaRPr>
          </a:p>
        </p:txBody>
      </p:sp>
      <p:sp>
        <p:nvSpPr>
          <p:cNvPr id="271" name="Google Shape;271;p27"/>
          <p:cNvSpPr/>
          <p:nvPr/>
        </p:nvSpPr>
        <p:spPr>
          <a:xfrm>
            <a:off x="2303100" y="3902575"/>
            <a:ext cx="564000" cy="564000"/>
          </a:xfrm>
          <a:prstGeom prst="flowChartConnector">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rPr>
              <a:t>5</a:t>
            </a:r>
            <a:endParaRPr sz="3000" b="1">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 of posts</a:t>
            </a:r>
            <a:endParaRPr/>
          </a:p>
        </p:txBody>
      </p:sp>
      <p:pic>
        <p:nvPicPr>
          <p:cNvPr id="277" name="Google Shape;277;p28"/>
          <p:cNvPicPr preferRelativeResize="0"/>
          <p:nvPr/>
        </p:nvPicPr>
        <p:blipFill>
          <a:blip r:embed="rId3">
            <a:alphaModFix/>
          </a:blip>
          <a:stretch>
            <a:fillRect/>
          </a:stretch>
        </p:blipFill>
        <p:spPr>
          <a:xfrm>
            <a:off x="-6350" y="1397675"/>
            <a:ext cx="5031625" cy="2978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 of posts</a:t>
            </a:r>
            <a:endParaRPr/>
          </a:p>
        </p:txBody>
      </p:sp>
      <p:pic>
        <p:nvPicPr>
          <p:cNvPr id="283" name="Google Shape;283;p29"/>
          <p:cNvPicPr preferRelativeResize="0"/>
          <p:nvPr/>
        </p:nvPicPr>
        <p:blipFill>
          <a:blip r:embed="rId3">
            <a:alphaModFix/>
          </a:blip>
          <a:stretch>
            <a:fillRect/>
          </a:stretch>
        </p:blipFill>
        <p:spPr>
          <a:xfrm>
            <a:off x="-6350" y="1397675"/>
            <a:ext cx="5031625" cy="2978725"/>
          </a:xfrm>
          <a:prstGeom prst="rect">
            <a:avLst/>
          </a:prstGeom>
          <a:noFill/>
          <a:ln>
            <a:noFill/>
          </a:ln>
        </p:spPr>
      </p:pic>
      <p:sp>
        <p:nvSpPr>
          <p:cNvPr id="284" name="Google Shape;284;p29"/>
          <p:cNvSpPr txBox="1"/>
          <p:nvPr/>
        </p:nvSpPr>
        <p:spPr>
          <a:xfrm>
            <a:off x="5404675" y="1935825"/>
            <a:ext cx="3366900" cy="6156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155CC"/>
                </a:solidFill>
                <a:latin typeface="Roboto"/>
                <a:ea typeface="Roboto"/>
                <a:cs typeface="Roboto"/>
                <a:sym typeface="Roboto"/>
              </a:rPr>
              <a:t>Between 10PM - 4AM is when the bulk of r/TheOnion posts are made.</a:t>
            </a:r>
            <a:endParaRPr>
              <a:solidFill>
                <a:srgbClr val="1155CC"/>
              </a:solidFill>
              <a:latin typeface="Roboto"/>
              <a:ea typeface="Roboto"/>
              <a:cs typeface="Roboto"/>
              <a:sym typeface="Roboto"/>
            </a:endParaRPr>
          </a:p>
        </p:txBody>
      </p:sp>
      <p:sp>
        <p:nvSpPr>
          <p:cNvPr id="285" name="Google Shape;285;p29"/>
          <p:cNvSpPr/>
          <p:nvPr/>
        </p:nvSpPr>
        <p:spPr>
          <a:xfrm rot="1750584">
            <a:off x="62453" y="2025709"/>
            <a:ext cx="1590154" cy="1441081"/>
          </a:xfrm>
          <a:prstGeom prst="ellipse">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rot="-3749400">
            <a:off x="3438043" y="2025758"/>
            <a:ext cx="2058223" cy="1440986"/>
          </a:xfrm>
          <a:prstGeom prst="ellipse">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0"/>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 of posts</a:t>
            </a:r>
            <a:endParaRPr/>
          </a:p>
        </p:txBody>
      </p:sp>
      <p:pic>
        <p:nvPicPr>
          <p:cNvPr id="292" name="Google Shape;292;p30"/>
          <p:cNvPicPr preferRelativeResize="0"/>
          <p:nvPr/>
        </p:nvPicPr>
        <p:blipFill>
          <a:blip r:embed="rId3">
            <a:alphaModFix/>
          </a:blip>
          <a:stretch>
            <a:fillRect/>
          </a:stretch>
        </p:blipFill>
        <p:spPr>
          <a:xfrm>
            <a:off x="-6350" y="1397675"/>
            <a:ext cx="5031625" cy="2978725"/>
          </a:xfrm>
          <a:prstGeom prst="rect">
            <a:avLst/>
          </a:prstGeom>
          <a:noFill/>
          <a:ln>
            <a:noFill/>
          </a:ln>
        </p:spPr>
      </p:pic>
      <p:sp>
        <p:nvSpPr>
          <p:cNvPr id="293" name="Google Shape;293;p30"/>
          <p:cNvSpPr txBox="1"/>
          <p:nvPr/>
        </p:nvSpPr>
        <p:spPr>
          <a:xfrm>
            <a:off x="5404675" y="1935825"/>
            <a:ext cx="3366900" cy="6156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155CC"/>
                </a:solidFill>
                <a:latin typeface="Roboto"/>
                <a:ea typeface="Roboto"/>
                <a:cs typeface="Roboto"/>
                <a:sym typeface="Roboto"/>
              </a:rPr>
              <a:t>Between 10PM - 4AM is when the bulk of r/TheOnion posts are made.</a:t>
            </a:r>
            <a:endParaRPr>
              <a:solidFill>
                <a:srgbClr val="1155CC"/>
              </a:solidFill>
              <a:latin typeface="Roboto"/>
              <a:ea typeface="Roboto"/>
              <a:cs typeface="Roboto"/>
              <a:sym typeface="Roboto"/>
            </a:endParaRPr>
          </a:p>
        </p:txBody>
      </p:sp>
      <p:sp>
        <p:nvSpPr>
          <p:cNvPr id="294" name="Google Shape;294;p30"/>
          <p:cNvSpPr txBox="1"/>
          <p:nvPr/>
        </p:nvSpPr>
        <p:spPr>
          <a:xfrm>
            <a:off x="5404675" y="2730050"/>
            <a:ext cx="3366900" cy="6156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45F06"/>
                </a:solidFill>
                <a:latin typeface="Roboto"/>
                <a:ea typeface="Roboto"/>
                <a:cs typeface="Roboto"/>
                <a:sym typeface="Roboto"/>
              </a:rPr>
              <a:t>Between 5AM - 9PM, the volume of r/news posts overtake r/TheOnion</a:t>
            </a:r>
            <a:endParaRPr>
              <a:solidFill>
                <a:srgbClr val="B45F06"/>
              </a:solidFill>
              <a:latin typeface="Roboto"/>
              <a:ea typeface="Roboto"/>
              <a:cs typeface="Roboto"/>
              <a:sym typeface="Roboto"/>
            </a:endParaRPr>
          </a:p>
        </p:txBody>
      </p:sp>
      <p:sp>
        <p:nvSpPr>
          <p:cNvPr id="295" name="Google Shape;295;p30"/>
          <p:cNvSpPr/>
          <p:nvPr/>
        </p:nvSpPr>
        <p:spPr>
          <a:xfrm rot="-597">
            <a:off x="1253980" y="2489604"/>
            <a:ext cx="3457500" cy="1440900"/>
          </a:xfrm>
          <a:prstGeom prst="ellipse">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 of posts</a:t>
            </a:r>
            <a:endParaRPr/>
          </a:p>
        </p:txBody>
      </p:sp>
      <p:pic>
        <p:nvPicPr>
          <p:cNvPr id="301" name="Google Shape;301;p31"/>
          <p:cNvPicPr preferRelativeResize="0"/>
          <p:nvPr/>
        </p:nvPicPr>
        <p:blipFill>
          <a:blip r:embed="rId3">
            <a:alphaModFix/>
          </a:blip>
          <a:stretch>
            <a:fillRect/>
          </a:stretch>
        </p:blipFill>
        <p:spPr>
          <a:xfrm>
            <a:off x="-6350" y="1397675"/>
            <a:ext cx="5031625" cy="2978725"/>
          </a:xfrm>
          <a:prstGeom prst="rect">
            <a:avLst/>
          </a:prstGeom>
          <a:noFill/>
          <a:ln>
            <a:noFill/>
          </a:ln>
        </p:spPr>
      </p:pic>
      <p:sp>
        <p:nvSpPr>
          <p:cNvPr id="302" name="Google Shape;302;p31"/>
          <p:cNvSpPr txBox="1"/>
          <p:nvPr/>
        </p:nvSpPr>
        <p:spPr>
          <a:xfrm>
            <a:off x="5404675" y="1935825"/>
            <a:ext cx="3366900" cy="6156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155CC"/>
                </a:solidFill>
                <a:latin typeface="Roboto"/>
                <a:ea typeface="Roboto"/>
                <a:cs typeface="Roboto"/>
                <a:sym typeface="Roboto"/>
              </a:rPr>
              <a:t>Between 10PM - 4AM is when the bulk of r/TheOnion posts are made.</a:t>
            </a:r>
            <a:endParaRPr>
              <a:solidFill>
                <a:srgbClr val="1155CC"/>
              </a:solidFill>
              <a:latin typeface="Roboto"/>
              <a:ea typeface="Roboto"/>
              <a:cs typeface="Roboto"/>
              <a:sym typeface="Roboto"/>
            </a:endParaRPr>
          </a:p>
        </p:txBody>
      </p:sp>
      <p:sp>
        <p:nvSpPr>
          <p:cNvPr id="303" name="Google Shape;303;p31"/>
          <p:cNvSpPr txBox="1"/>
          <p:nvPr/>
        </p:nvSpPr>
        <p:spPr>
          <a:xfrm>
            <a:off x="5404675" y="2730050"/>
            <a:ext cx="3366900" cy="6156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45F06"/>
                </a:solidFill>
                <a:latin typeface="Roboto"/>
                <a:ea typeface="Roboto"/>
                <a:cs typeface="Roboto"/>
                <a:sym typeface="Roboto"/>
              </a:rPr>
              <a:t>Between 5AM - 9PM, the volume of r/news posts overtake r/TheOnion</a:t>
            </a:r>
            <a:endParaRPr>
              <a:solidFill>
                <a:srgbClr val="B45F06"/>
              </a:solidFill>
              <a:latin typeface="Roboto"/>
              <a:ea typeface="Roboto"/>
              <a:cs typeface="Roboto"/>
              <a:sym typeface="Roboto"/>
            </a:endParaRPr>
          </a:p>
        </p:txBody>
      </p:sp>
      <p:sp>
        <p:nvSpPr>
          <p:cNvPr id="304" name="Google Shape;304;p31"/>
          <p:cNvSpPr txBox="1"/>
          <p:nvPr/>
        </p:nvSpPr>
        <p:spPr>
          <a:xfrm>
            <a:off x="5404675" y="3524275"/>
            <a:ext cx="3366900" cy="6156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B45F06"/>
                </a:solidFill>
                <a:latin typeface="Roboto"/>
                <a:ea typeface="Roboto"/>
                <a:cs typeface="Roboto"/>
                <a:sym typeface="Roboto"/>
              </a:rPr>
              <a:t>Posts on r/news were created more consistently through the day</a:t>
            </a:r>
            <a:endParaRPr b="1">
              <a:solidFill>
                <a:srgbClr val="B45F06"/>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Title length and Number of comments</a:t>
            </a:r>
            <a:endParaRPr/>
          </a:p>
        </p:txBody>
      </p:sp>
      <p:pic>
        <p:nvPicPr>
          <p:cNvPr id="310" name="Google Shape;310;p32"/>
          <p:cNvPicPr preferRelativeResize="0"/>
          <p:nvPr/>
        </p:nvPicPr>
        <p:blipFill rotWithShape="1">
          <a:blip r:embed="rId3">
            <a:alphaModFix/>
          </a:blip>
          <a:srcRect l="5015"/>
          <a:stretch/>
        </p:blipFill>
        <p:spPr>
          <a:xfrm>
            <a:off x="866250" y="1206175"/>
            <a:ext cx="3655674" cy="2692201"/>
          </a:xfrm>
          <a:prstGeom prst="rect">
            <a:avLst/>
          </a:prstGeom>
          <a:noFill/>
          <a:ln>
            <a:noFill/>
          </a:ln>
        </p:spPr>
      </p:pic>
      <p:sp>
        <p:nvSpPr>
          <p:cNvPr id="311" name="Google Shape;311;p32"/>
          <p:cNvSpPr txBox="1"/>
          <p:nvPr/>
        </p:nvSpPr>
        <p:spPr>
          <a:xfrm>
            <a:off x="969925" y="3991900"/>
            <a:ext cx="3552000" cy="585000"/>
          </a:xfrm>
          <a:prstGeom prst="rect">
            <a:avLst/>
          </a:pr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434343"/>
                </a:solidFill>
                <a:latin typeface="Roboto"/>
                <a:ea typeface="Roboto"/>
                <a:cs typeface="Roboto"/>
                <a:sym typeface="Roboto"/>
              </a:rPr>
              <a:t>Distribution has a right skew, r/news titles tend to have less words than r/TheOnion</a:t>
            </a:r>
            <a:endParaRPr sz="1300">
              <a:solidFill>
                <a:srgbClr val="434343"/>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a:t>
            </a:r>
            <a:endParaRPr/>
          </a:p>
        </p:txBody>
      </p:sp>
      <p:sp>
        <p:nvSpPr>
          <p:cNvPr id="118" name="Google Shape;118;p1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p>
            <a:pPr marL="457200" lvl="0" indent="-368300" algn="l" rtl="0">
              <a:spcBef>
                <a:spcPts val="600"/>
              </a:spcBef>
              <a:spcAft>
                <a:spcPts val="0"/>
              </a:spcAft>
              <a:buSzPts val="2200"/>
              <a:buChar char="-"/>
            </a:pPr>
            <a:r>
              <a:rPr lang="en" sz="2200"/>
              <a:t>Intro / Background / Problem Statement</a:t>
            </a:r>
            <a:endParaRPr sz="2200"/>
          </a:p>
          <a:p>
            <a:pPr marL="457200" lvl="0" indent="-368300" algn="l" rtl="0">
              <a:spcBef>
                <a:spcPts val="0"/>
              </a:spcBef>
              <a:spcAft>
                <a:spcPts val="0"/>
              </a:spcAft>
              <a:buSzPts val="2200"/>
              <a:buChar char="-"/>
            </a:pPr>
            <a:r>
              <a:rPr lang="en" sz="2200"/>
              <a:t>Data Collection</a:t>
            </a:r>
            <a:endParaRPr sz="2200"/>
          </a:p>
          <a:p>
            <a:pPr marL="457200" lvl="0" indent="-368300" algn="l" rtl="0">
              <a:spcBef>
                <a:spcPts val="0"/>
              </a:spcBef>
              <a:spcAft>
                <a:spcPts val="0"/>
              </a:spcAft>
              <a:buSzPts val="2200"/>
              <a:buChar char="-"/>
            </a:pPr>
            <a:r>
              <a:rPr lang="en" sz="2200"/>
              <a:t>Data Cleaning and EDA</a:t>
            </a:r>
            <a:endParaRPr sz="2200"/>
          </a:p>
          <a:p>
            <a:pPr marL="457200" lvl="0" indent="-368300" algn="l" rtl="0">
              <a:spcBef>
                <a:spcPts val="0"/>
              </a:spcBef>
              <a:spcAft>
                <a:spcPts val="0"/>
              </a:spcAft>
              <a:buSzPts val="2200"/>
              <a:buChar char="-"/>
            </a:pPr>
            <a:r>
              <a:rPr lang="en" sz="2200"/>
              <a:t>Preprocessing and Modelling</a:t>
            </a:r>
            <a:endParaRPr sz="2200"/>
          </a:p>
          <a:p>
            <a:pPr marL="914400" lvl="1" indent="-368300" algn="l" rtl="0">
              <a:spcBef>
                <a:spcPts val="0"/>
              </a:spcBef>
              <a:spcAft>
                <a:spcPts val="0"/>
              </a:spcAft>
              <a:buSzPts val="2200"/>
              <a:buChar char="-"/>
            </a:pPr>
            <a:r>
              <a:rPr lang="en" sz="2200"/>
              <a:t>LOGISTIC REGRESSION </a:t>
            </a:r>
            <a:endParaRPr sz="2200"/>
          </a:p>
          <a:p>
            <a:pPr marL="914400" lvl="1" indent="-368300" algn="l" rtl="0">
              <a:spcBef>
                <a:spcPts val="0"/>
              </a:spcBef>
              <a:spcAft>
                <a:spcPts val="0"/>
              </a:spcAft>
              <a:buSzPts val="2200"/>
              <a:buChar char="-"/>
            </a:pPr>
            <a:r>
              <a:rPr lang="en" sz="2200"/>
              <a:t>NAIVE BAYES </a:t>
            </a:r>
            <a:endParaRPr sz="2200"/>
          </a:p>
          <a:p>
            <a:pPr marL="457200" lvl="0" indent="-368300" algn="l" rtl="0">
              <a:spcBef>
                <a:spcPts val="0"/>
              </a:spcBef>
              <a:spcAft>
                <a:spcPts val="0"/>
              </a:spcAft>
              <a:buSzPts val="2200"/>
              <a:buChar char="-"/>
            </a:pPr>
            <a:r>
              <a:rPr lang="en" sz="2200"/>
              <a:t>Evaluation + Insights</a:t>
            </a:r>
            <a:endParaRPr sz="2200"/>
          </a:p>
          <a:p>
            <a:pPr marL="457200" lvl="0" indent="-368300" algn="l" rtl="0">
              <a:spcBef>
                <a:spcPts val="0"/>
              </a:spcBef>
              <a:spcAft>
                <a:spcPts val="0"/>
              </a:spcAft>
              <a:buSzPts val="2200"/>
              <a:buChar char="-"/>
            </a:pPr>
            <a:r>
              <a:rPr lang="en" sz="2200"/>
              <a:t>Conclusion, Limitations and Future Outlook</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Title length and Number of comments</a:t>
            </a:r>
            <a:endParaRPr/>
          </a:p>
        </p:txBody>
      </p:sp>
      <p:pic>
        <p:nvPicPr>
          <p:cNvPr id="317" name="Google Shape;317;p33"/>
          <p:cNvPicPr preferRelativeResize="0"/>
          <p:nvPr/>
        </p:nvPicPr>
        <p:blipFill>
          <a:blip r:embed="rId3">
            <a:alphaModFix/>
          </a:blip>
          <a:stretch>
            <a:fillRect/>
          </a:stretch>
        </p:blipFill>
        <p:spPr>
          <a:xfrm>
            <a:off x="4771700" y="1206175"/>
            <a:ext cx="3886975" cy="2597275"/>
          </a:xfrm>
          <a:prstGeom prst="rect">
            <a:avLst/>
          </a:prstGeom>
          <a:noFill/>
          <a:ln>
            <a:noFill/>
          </a:ln>
        </p:spPr>
      </p:pic>
      <p:sp>
        <p:nvSpPr>
          <p:cNvPr id="318" name="Google Shape;318;p33"/>
          <p:cNvSpPr/>
          <p:nvPr/>
        </p:nvSpPr>
        <p:spPr>
          <a:xfrm>
            <a:off x="5318450" y="3367575"/>
            <a:ext cx="423600" cy="223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txBox="1"/>
          <p:nvPr/>
        </p:nvSpPr>
        <p:spPr>
          <a:xfrm>
            <a:off x="5046150" y="3991900"/>
            <a:ext cx="3552000" cy="585000"/>
          </a:xfrm>
          <a:prstGeom prst="rect">
            <a:avLst/>
          </a:pr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434343"/>
                </a:solidFill>
                <a:latin typeface="Roboto"/>
                <a:ea typeface="Roboto"/>
                <a:cs typeface="Roboto"/>
                <a:sym typeface="Roboto"/>
              </a:rPr>
              <a:t>Posts from r/news generally receive more comments than posts from r/TheOnion</a:t>
            </a:r>
            <a:endParaRPr sz="1300">
              <a:solidFill>
                <a:srgbClr val="434343"/>
              </a:solidFill>
              <a:latin typeface="Roboto"/>
              <a:ea typeface="Roboto"/>
              <a:cs typeface="Roboto"/>
              <a:sym typeface="Roboto"/>
            </a:endParaRPr>
          </a:p>
        </p:txBody>
      </p:sp>
      <p:sp>
        <p:nvSpPr>
          <p:cNvPr id="320" name="Google Shape;320;p33"/>
          <p:cNvSpPr txBox="1"/>
          <p:nvPr/>
        </p:nvSpPr>
        <p:spPr>
          <a:xfrm>
            <a:off x="969925" y="3991900"/>
            <a:ext cx="3552000" cy="585000"/>
          </a:xfrm>
          <a:prstGeom prst="rect">
            <a:avLst/>
          </a:pr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434343"/>
                </a:solidFill>
                <a:latin typeface="Roboto"/>
                <a:ea typeface="Roboto"/>
                <a:cs typeface="Roboto"/>
                <a:sym typeface="Roboto"/>
              </a:rPr>
              <a:t>Distribution has a right skew, r/news titles tend to have less words than r/TheOnion</a:t>
            </a:r>
            <a:endParaRPr sz="1300">
              <a:solidFill>
                <a:srgbClr val="434343"/>
              </a:solidFill>
              <a:latin typeface="Roboto"/>
              <a:ea typeface="Roboto"/>
              <a:cs typeface="Roboto"/>
              <a:sym typeface="Roboto"/>
            </a:endParaRPr>
          </a:p>
        </p:txBody>
      </p:sp>
      <p:pic>
        <p:nvPicPr>
          <p:cNvPr id="321" name="Google Shape;321;p33"/>
          <p:cNvPicPr preferRelativeResize="0"/>
          <p:nvPr/>
        </p:nvPicPr>
        <p:blipFill rotWithShape="1">
          <a:blip r:embed="rId4">
            <a:alphaModFix/>
          </a:blip>
          <a:srcRect l="5015"/>
          <a:stretch/>
        </p:blipFill>
        <p:spPr>
          <a:xfrm>
            <a:off x="866250" y="1206175"/>
            <a:ext cx="3655674" cy="2692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4"/>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Month and year of posts</a:t>
            </a:r>
            <a:endParaRPr/>
          </a:p>
        </p:txBody>
      </p:sp>
      <p:sp>
        <p:nvSpPr>
          <p:cNvPr id="327" name="Google Shape;327;p34"/>
          <p:cNvSpPr txBox="1"/>
          <p:nvPr/>
        </p:nvSpPr>
        <p:spPr>
          <a:xfrm>
            <a:off x="4847250" y="1179325"/>
            <a:ext cx="4012800" cy="6156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45F06"/>
                </a:solidFill>
                <a:latin typeface="Roboto"/>
                <a:ea typeface="Roboto"/>
                <a:cs typeface="Roboto"/>
                <a:sym typeface="Roboto"/>
              </a:rPr>
              <a:t>The r/news headlines were all created in the last three months from August to October</a:t>
            </a:r>
            <a:endParaRPr>
              <a:solidFill>
                <a:srgbClr val="B45F06"/>
              </a:solidFill>
              <a:latin typeface="Roboto"/>
              <a:ea typeface="Roboto"/>
              <a:cs typeface="Roboto"/>
              <a:sym typeface="Roboto"/>
            </a:endParaRPr>
          </a:p>
        </p:txBody>
      </p:sp>
      <p:pic>
        <p:nvPicPr>
          <p:cNvPr id="328" name="Google Shape;328;p34"/>
          <p:cNvPicPr preferRelativeResize="0"/>
          <p:nvPr/>
        </p:nvPicPr>
        <p:blipFill>
          <a:blip r:embed="rId3">
            <a:alphaModFix/>
          </a:blip>
          <a:stretch>
            <a:fillRect/>
          </a:stretch>
        </p:blipFill>
        <p:spPr>
          <a:xfrm>
            <a:off x="699200" y="1358700"/>
            <a:ext cx="4012801" cy="31386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Month and year of posts</a:t>
            </a:r>
            <a:endParaRPr/>
          </a:p>
        </p:txBody>
      </p:sp>
      <p:sp>
        <p:nvSpPr>
          <p:cNvPr id="334" name="Google Shape;334;p35"/>
          <p:cNvSpPr txBox="1"/>
          <p:nvPr/>
        </p:nvSpPr>
        <p:spPr>
          <a:xfrm>
            <a:off x="4847250" y="1968725"/>
            <a:ext cx="4012800" cy="4002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B5394"/>
                </a:solidFill>
                <a:latin typeface="Roboto"/>
                <a:ea typeface="Roboto"/>
                <a:cs typeface="Roboto"/>
                <a:sym typeface="Roboto"/>
              </a:rPr>
              <a:t>r/TheOnion headlines spanned back to 2017</a:t>
            </a:r>
            <a:endParaRPr>
              <a:solidFill>
                <a:srgbClr val="0B5394"/>
              </a:solidFill>
              <a:latin typeface="Roboto"/>
              <a:ea typeface="Roboto"/>
              <a:cs typeface="Roboto"/>
              <a:sym typeface="Roboto"/>
            </a:endParaRPr>
          </a:p>
        </p:txBody>
      </p:sp>
      <p:sp>
        <p:nvSpPr>
          <p:cNvPr id="335" name="Google Shape;335;p35"/>
          <p:cNvSpPr txBox="1"/>
          <p:nvPr/>
        </p:nvSpPr>
        <p:spPr>
          <a:xfrm>
            <a:off x="4847250" y="1179325"/>
            <a:ext cx="4012800" cy="6156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45F06"/>
                </a:solidFill>
                <a:latin typeface="Roboto"/>
                <a:ea typeface="Roboto"/>
                <a:cs typeface="Roboto"/>
                <a:sym typeface="Roboto"/>
              </a:rPr>
              <a:t>The r/news headlines were all created in the last three months from August to October</a:t>
            </a:r>
            <a:endParaRPr>
              <a:solidFill>
                <a:srgbClr val="B45F06"/>
              </a:solidFill>
              <a:latin typeface="Roboto"/>
              <a:ea typeface="Roboto"/>
              <a:cs typeface="Roboto"/>
              <a:sym typeface="Roboto"/>
            </a:endParaRPr>
          </a:p>
        </p:txBody>
      </p:sp>
      <p:pic>
        <p:nvPicPr>
          <p:cNvPr id="336" name="Google Shape;336;p35"/>
          <p:cNvPicPr preferRelativeResize="0"/>
          <p:nvPr/>
        </p:nvPicPr>
        <p:blipFill>
          <a:blip r:embed="rId3">
            <a:alphaModFix/>
          </a:blip>
          <a:stretch>
            <a:fillRect/>
          </a:stretch>
        </p:blipFill>
        <p:spPr>
          <a:xfrm>
            <a:off x="699200" y="1358700"/>
            <a:ext cx="4012801" cy="3138666"/>
          </a:xfrm>
          <a:prstGeom prst="rect">
            <a:avLst/>
          </a:prstGeom>
          <a:noFill/>
          <a:ln>
            <a:noFill/>
          </a:ln>
        </p:spPr>
      </p:pic>
      <p:pic>
        <p:nvPicPr>
          <p:cNvPr id="337" name="Google Shape;337;p35"/>
          <p:cNvPicPr preferRelativeResize="0"/>
          <p:nvPr/>
        </p:nvPicPr>
        <p:blipFill>
          <a:blip r:embed="rId4">
            <a:alphaModFix/>
          </a:blip>
          <a:stretch>
            <a:fillRect/>
          </a:stretch>
        </p:blipFill>
        <p:spPr>
          <a:xfrm>
            <a:off x="4694850" y="2521325"/>
            <a:ext cx="4220551" cy="20914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6"/>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Top words in r/news</a:t>
            </a:r>
            <a:endParaRPr/>
          </a:p>
        </p:txBody>
      </p:sp>
      <p:pic>
        <p:nvPicPr>
          <p:cNvPr id="343" name="Google Shape;343;p36"/>
          <p:cNvPicPr preferRelativeResize="0"/>
          <p:nvPr/>
        </p:nvPicPr>
        <p:blipFill rotWithShape="1">
          <a:blip r:embed="rId3">
            <a:alphaModFix/>
          </a:blip>
          <a:srcRect t="5624"/>
          <a:stretch/>
        </p:blipFill>
        <p:spPr>
          <a:xfrm>
            <a:off x="4991675" y="1131275"/>
            <a:ext cx="3748625" cy="3627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Top words in r/news</a:t>
            </a:r>
            <a:endParaRPr/>
          </a:p>
        </p:txBody>
      </p:sp>
      <p:pic>
        <p:nvPicPr>
          <p:cNvPr id="349" name="Google Shape;349;p37"/>
          <p:cNvPicPr preferRelativeResize="0"/>
          <p:nvPr/>
        </p:nvPicPr>
        <p:blipFill rotWithShape="1">
          <a:blip r:embed="rId3">
            <a:alphaModFix/>
          </a:blip>
          <a:srcRect t="5624"/>
          <a:stretch/>
        </p:blipFill>
        <p:spPr>
          <a:xfrm>
            <a:off x="4991675" y="1131275"/>
            <a:ext cx="3748625" cy="3627775"/>
          </a:xfrm>
          <a:prstGeom prst="rect">
            <a:avLst/>
          </a:prstGeom>
          <a:noFill/>
          <a:ln>
            <a:noFill/>
          </a:ln>
        </p:spPr>
      </p:pic>
      <p:sp>
        <p:nvSpPr>
          <p:cNvPr id="350" name="Google Shape;350;p37"/>
          <p:cNvSpPr txBox="1"/>
          <p:nvPr/>
        </p:nvSpPr>
        <p:spPr>
          <a:xfrm>
            <a:off x="752350" y="1216575"/>
            <a:ext cx="4012800" cy="4002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45F06"/>
                </a:solidFill>
                <a:latin typeface="Roboto"/>
                <a:ea typeface="Roboto"/>
                <a:cs typeface="Roboto"/>
                <a:sym typeface="Roboto"/>
              </a:rPr>
              <a:t>Pandemic</a:t>
            </a:r>
            <a:endParaRPr>
              <a:solidFill>
                <a:srgbClr val="B45F06"/>
              </a:solidFill>
              <a:latin typeface="Roboto"/>
              <a:ea typeface="Roboto"/>
              <a:cs typeface="Roboto"/>
              <a:sym typeface="Roboto"/>
            </a:endParaRPr>
          </a:p>
        </p:txBody>
      </p:sp>
      <p:sp>
        <p:nvSpPr>
          <p:cNvPr id="351" name="Google Shape;351;p37"/>
          <p:cNvSpPr/>
          <p:nvPr/>
        </p:nvSpPr>
        <p:spPr>
          <a:xfrm>
            <a:off x="5580275" y="1827000"/>
            <a:ext cx="3159900" cy="10686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5370725" y="3800425"/>
            <a:ext cx="3369600" cy="7491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7658375" y="3085125"/>
            <a:ext cx="976500" cy="4002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Top words in r/news</a:t>
            </a:r>
            <a:endParaRPr/>
          </a:p>
        </p:txBody>
      </p:sp>
      <p:pic>
        <p:nvPicPr>
          <p:cNvPr id="359" name="Google Shape;359;p38"/>
          <p:cNvPicPr preferRelativeResize="0"/>
          <p:nvPr/>
        </p:nvPicPr>
        <p:blipFill rotWithShape="1">
          <a:blip r:embed="rId3">
            <a:alphaModFix/>
          </a:blip>
          <a:srcRect t="5624"/>
          <a:stretch/>
        </p:blipFill>
        <p:spPr>
          <a:xfrm>
            <a:off x="4991675" y="1131275"/>
            <a:ext cx="3748625" cy="3627775"/>
          </a:xfrm>
          <a:prstGeom prst="rect">
            <a:avLst/>
          </a:prstGeom>
          <a:noFill/>
          <a:ln>
            <a:noFill/>
          </a:ln>
        </p:spPr>
      </p:pic>
      <p:sp>
        <p:nvSpPr>
          <p:cNvPr id="360" name="Google Shape;360;p38"/>
          <p:cNvSpPr txBox="1"/>
          <p:nvPr/>
        </p:nvSpPr>
        <p:spPr>
          <a:xfrm>
            <a:off x="752350" y="1216575"/>
            <a:ext cx="4012800" cy="4002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45F06"/>
                </a:solidFill>
                <a:latin typeface="Roboto"/>
                <a:ea typeface="Roboto"/>
                <a:cs typeface="Roboto"/>
                <a:sym typeface="Roboto"/>
              </a:rPr>
              <a:t>Pandemic</a:t>
            </a:r>
            <a:endParaRPr>
              <a:solidFill>
                <a:srgbClr val="B45F06"/>
              </a:solidFill>
              <a:latin typeface="Roboto"/>
              <a:ea typeface="Roboto"/>
              <a:cs typeface="Roboto"/>
              <a:sym typeface="Roboto"/>
            </a:endParaRPr>
          </a:p>
        </p:txBody>
      </p:sp>
      <p:sp>
        <p:nvSpPr>
          <p:cNvPr id="361" name="Google Shape;361;p38"/>
          <p:cNvSpPr txBox="1"/>
          <p:nvPr/>
        </p:nvSpPr>
        <p:spPr>
          <a:xfrm>
            <a:off x="752350" y="1731975"/>
            <a:ext cx="4012800" cy="4002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45F06"/>
                </a:solidFill>
                <a:latin typeface="Roboto"/>
                <a:ea typeface="Roboto"/>
                <a:cs typeface="Roboto"/>
                <a:sym typeface="Roboto"/>
              </a:rPr>
              <a:t>Violent crimes</a:t>
            </a:r>
            <a:endParaRPr>
              <a:solidFill>
                <a:srgbClr val="B45F06"/>
              </a:solidFill>
              <a:latin typeface="Roboto"/>
              <a:ea typeface="Roboto"/>
              <a:cs typeface="Roboto"/>
              <a:sym typeface="Roboto"/>
            </a:endParaRPr>
          </a:p>
        </p:txBody>
      </p:sp>
      <p:sp>
        <p:nvSpPr>
          <p:cNvPr id="362" name="Google Shape;362;p38"/>
          <p:cNvSpPr/>
          <p:nvPr/>
        </p:nvSpPr>
        <p:spPr>
          <a:xfrm>
            <a:off x="5143775" y="2801200"/>
            <a:ext cx="2758200" cy="7491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7154800" y="4224825"/>
            <a:ext cx="1319700" cy="5343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7347775" y="3370875"/>
            <a:ext cx="1262400" cy="4002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7704750" y="2908600"/>
            <a:ext cx="769800" cy="3222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7594075" y="3726475"/>
            <a:ext cx="941400" cy="2001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5143775" y="1131275"/>
            <a:ext cx="2758200" cy="7491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Top words in r/news</a:t>
            </a:r>
            <a:endParaRPr/>
          </a:p>
        </p:txBody>
      </p:sp>
      <p:pic>
        <p:nvPicPr>
          <p:cNvPr id="373" name="Google Shape;373;p39"/>
          <p:cNvPicPr preferRelativeResize="0"/>
          <p:nvPr/>
        </p:nvPicPr>
        <p:blipFill rotWithShape="1">
          <a:blip r:embed="rId3">
            <a:alphaModFix/>
          </a:blip>
          <a:srcRect t="5624"/>
          <a:stretch/>
        </p:blipFill>
        <p:spPr>
          <a:xfrm>
            <a:off x="4991675" y="1131275"/>
            <a:ext cx="3748625" cy="3627775"/>
          </a:xfrm>
          <a:prstGeom prst="rect">
            <a:avLst/>
          </a:prstGeom>
          <a:noFill/>
          <a:ln>
            <a:noFill/>
          </a:ln>
        </p:spPr>
      </p:pic>
      <p:sp>
        <p:nvSpPr>
          <p:cNvPr id="374" name="Google Shape;374;p39"/>
          <p:cNvSpPr txBox="1"/>
          <p:nvPr/>
        </p:nvSpPr>
        <p:spPr>
          <a:xfrm>
            <a:off x="752350" y="1216575"/>
            <a:ext cx="4012800" cy="4002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45F06"/>
                </a:solidFill>
                <a:latin typeface="Roboto"/>
                <a:ea typeface="Roboto"/>
                <a:cs typeface="Roboto"/>
                <a:sym typeface="Roboto"/>
              </a:rPr>
              <a:t>Pandemic</a:t>
            </a:r>
            <a:endParaRPr>
              <a:solidFill>
                <a:srgbClr val="B45F06"/>
              </a:solidFill>
              <a:latin typeface="Roboto"/>
              <a:ea typeface="Roboto"/>
              <a:cs typeface="Roboto"/>
              <a:sym typeface="Roboto"/>
            </a:endParaRPr>
          </a:p>
        </p:txBody>
      </p:sp>
      <p:sp>
        <p:nvSpPr>
          <p:cNvPr id="375" name="Google Shape;375;p39"/>
          <p:cNvSpPr txBox="1"/>
          <p:nvPr/>
        </p:nvSpPr>
        <p:spPr>
          <a:xfrm>
            <a:off x="752350" y="1731975"/>
            <a:ext cx="4012800" cy="4002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45F06"/>
                </a:solidFill>
                <a:latin typeface="Roboto"/>
                <a:ea typeface="Roboto"/>
                <a:cs typeface="Roboto"/>
                <a:sym typeface="Roboto"/>
              </a:rPr>
              <a:t>Violent crimes</a:t>
            </a:r>
            <a:endParaRPr>
              <a:solidFill>
                <a:srgbClr val="B45F06"/>
              </a:solidFill>
              <a:latin typeface="Roboto"/>
              <a:ea typeface="Roboto"/>
              <a:cs typeface="Roboto"/>
              <a:sym typeface="Roboto"/>
            </a:endParaRPr>
          </a:p>
        </p:txBody>
      </p:sp>
      <p:sp>
        <p:nvSpPr>
          <p:cNvPr id="376" name="Google Shape;376;p39"/>
          <p:cNvSpPr txBox="1"/>
          <p:nvPr/>
        </p:nvSpPr>
        <p:spPr>
          <a:xfrm>
            <a:off x="752350" y="2247375"/>
            <a:ext cx="4012800" cy="4002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45F06"/>
                </a:solidFill>
                <a:latin typeface="Roboto"/>
                <a:ea typeface="Roboto"/>
                <a:cs typeface="Roboto"/>
                <a:sym typeface="Roboto"/>
              </a:rPr>
              <a:t>Recent politics news</a:t>
            </a:r>
            <a:endParaRPr>
              <a:solidFill>
                <a:srgbClr val="B45F06"/>
              </a:solidFill>
              <a:latin typeface="Roboto"/>
              <a:ea typeface="Roboto"/>
              <a:cs typeface="Roboto"/>
              <a:sym typeface="Roboto"/>
            </a:endParaRPr>
          </a:p>
        </p:txBody>
      </p:sp>
      <p:sp>
        <p:nvSpPr>
          <p:cNvPr id="377" name="Google Shape;377;p39"/>
          <p:cNvSpPr/>
          <p:nvPr/>
        </p:nvSpPr>
        <p:spPr>
          <a:xfrm>
            <a:off x="5308475" y="4286950"/>
            <a:ext cx="1984800" cy="4002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5370575" y="3409125"/>
            <a:ext cx="2061300" cy="5547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5235700" y="1131275"/>
            <a:ext cx="628800" cy="2859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0"/>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Top words in r/news</a:t>
            </a:r>
            <a:endParaRPr/>
          </a:p>
        </p:txBody>
      </p:sp>
      <p:pic>
        <p:nvPicPr>
          <p:cNvPr id="385" name="Google Shape;385;p40"/>
          <p:cNvPicPr preferRelativeResize="0"/>
          <p:nvPr/>
        </p:nvPicPr>
        <p:blipFill rotWithShape="1">
          <a:blip r:embed="rId3">
            <a:alphaModFix amt="25000"/>
          </a:blip>
          <a:srcRect t="5624"/>
          <a:stretch/>
        </p:blipFill>
        <p:spPr>
          <a:xfrm>
            <a:off x="4991675" y="1131275"/>
            <a:ext cx="3748625" cy="3627775"/>
          </a:xfrm>
          <a:prstGeom prst="rect">
            <a:avLst/>
          </a:prstGeom>
          <a:noFill/>
          <a:ln>
            <a:noFill/>
          </a:ln>
        </p:spPr>
      </p:pic>
      <p:sp>
        <p:nvSpPr>
          <p:cNvPr id="386" name="Google Shape;386;p40"/>
          <p:cNvSpPr txBox="1"/>
          <p:nvPr/>
        </p:nvSpPr>
        <p:spPr>
          <a:xfrm>
            <a:off x="752350" y="1216575"/>
            <a:ext cx="4012800" cy="400200"/>
          </a:xfrm>
          <a:prstGeom prst="rect">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783F04"/>
                </a:solidFill>
                <a:latin typeface="Roboto"/>
                <a:ea typeface="Roboto"/>
                <a:cs typeface="Roboto"/>
                <a:sym typeface="Roboto"/>
              </a:rPr>
              <a:t>Pandemic</a:t>
            </a:r>
            <a:endParaRPr>
              <a:solidFill>
                <a:srgbClr val="783F04"/>
              </a:solidFill>
              <a:latin typeface="Roboto"/>
              <a:ea typeface="Roboto"/>
              <a:cs typeface="Roboto"/>
              <a:sym typeface="Roboto"/>
            </a:endParaRPr>
          </a:p>
        </p:txBody>
      </p:sp>
      <p:sp>
        <p:nvSpPr>
          <p:cNvPr id="387" name="Google Shape;387;p40"/>
          <p:cNvSpPr txBox="1"/>
          <p:nvPr/>
        </p:nvSpPr>
        <p:spPr>
          <a:xfrm>
            <a:off x="752350" y="1731975"/>
            <a:ext cx="4012800" cy="400200"/>
          </a:xfrm>
          <a:prstGeom prst="rect">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783F04"/>
                </a:solidFill>
                <a:latin typeface="Roboto"/>
                <a:ea typeface="Roboto"/>
                <a:cs typeface="Roboto"/>
                <a:sym typeface="Roboto"/>
              </a:rPr>
              <a:t>Violent crimes</a:t>
            </a:r>
            <a:endParaRPr>
              <a:solidFill>
                <a:srgbClr val="783F04"/>
              </a:solidFill>
              <a:latin typeface="Roboto"/>
              <a:ea typeface="Roboto"/>
              <a:cs typeface="Roboto"/>
              <a:sym typeface="Roboto"/>
            </a:endParaRPr>
          </a:p>
        </p:txBody>
      </p:sp>
      <p:sp>
        <p:nvSpPr>
          <p:cNvPr id="388" name="Google Shape;388;p40"/>
          <p:cNvSpPr txBox="1"/>
          <p:nvPr/>
        </p:nvSpPr>
        <p:spPr>
          <a:xfrm>
            <a:off x="752350" y="2247375"/>
            <a:ext cx="4012800" cy="400200"/>
          </a:xfrm>
          <a:prstGeom prst="rect">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783F04"/>
                </a:solidFill>
                <a:latin typeface="Roboto"/>
                <a:ea typeface="Roboto"/>
                <a:cs typeface="Roboto"/>
                <a:sym typeface="Roboto"/>
              </a:rPr>
              <a:t>Humanitarian crises</a:t>
            </a:r>
            <a:endParaRPr>
              <a:solidFill>
                <a:srgbClr val="783F04"/>
              </a:solidFill>
              <a:latin typeface="Roboto"/>
              <a:ea typeface="Roboto"/>
              <a:cs typeface="Roboto"/>
              <a:sym typeface="Roboto"/>
            </a:endParaRPr>
          </a:p>
        </p:txBody>
      </p:sp>
      <p:pic>
        <p:nvPicPr>
          <p:cNvPr id="389" name="Google Shape;389;p40"/>
          <p:cNvPicPr preferRelativeResize="0"/>
          <p:nvPr/>
        </p:nvPicPr>
        <p:blipFill>
          <a:blip r:embed="rId4">
            <a:alphaModFix/>
          </a:blip>
          <a:stretch>
            <a:fillRect/>
          </a:stretch>
        </p:blipFill>
        <p:spPr>
          <a:xfrm>
            <a:off x="0" y="2799975"/>
            <a:ext cx="4839275" cy="19992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1"/>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Top words in r/TheOnion</a:t>
            </a:r>
            <a:endParaRPr/>
          </a:p>
        </p:txBody>
      </p:sp>
      <p:pic>
        <p:nvPicPr>
          <p:cNvPr id="395" name="Google Shape;395;p41"/>
          <p:cNvPicPr preferRelativeResize="0"/>
          <p:nvPr/>
        </p:nvPicPr>
        <p:blipFill>
          <a:blip r:embed="rId3">
            <a:alphaModFix/>
          </a:blip>
          <a:stretch>
            <a:fillRect/>
          </a:stretch>
        </p:blipFill>
        <p:spPr>
          <a:xfrm>
            <a:off x="1104901" y="1177575"/>
            <a:ext cx="3382925" cy="3580640"/>
          </a:xfrm>
          <a:prstGeom prst="rect">
            <a:avLst/>
          </a:prstGeom>
          <a:noFill/>
          <a:ln>
            <a:noFill/>
          </a:ln>
        </p:spPr>
      </p:pic>
      <p:sp>
        <p:nvSpPr>
          <p:cNvPr id="396" name="Google Shape;396;p41"/>
          <p:cNvSpPr txBox="1"/>
          <p:nvPr/>
        </p:nvSpPr>
        <p:spPr>
          <a:xfrm>
            <a:off x="4710600" y="1235725"/>
            <a:ext cx="4012800" cy="4002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155CC"/>
                </a:solidFill>
                <a:latin typeface="Roboto"/>
                <a:ea typeface="Roboto"/>
                <a:cs typeface="Roboto"/>
                <a:sym typeface="Roboto"/>
              </a:rPr>
              <a:t>Use of more general words</a:t>
            </a:r>
            <a:endParaRPr>
              <a:solidFill>
                <a:srgbClr val="1155CC"/>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Top words in r/TheOnion</a:t>
            </a:r>
            <a:endParaRPr/>
          </a:p>
        </p:txBody>
      </p:sp>
      <p:pic>
        <p:nvPicPr>
          <p:cNvPr id="402" name="Google Shape;402;p42"/>
          <p:cNvPicPr preferRelativeResize="0"/>
          <p:nvPr/>
        </p:nvPicPr>
        <p:blipFill>
          <a:blip r:embed="rId3">
            <a:alphaModFix/>
          </a:blip>
          <a:stretch>
            <a:fillRect/>
          </a:stretch>
        </p:blipFill>
        <p:spPr>
          <a:xfrm>
            <a:off x="1104901" y="1177575"/>
            <a:ext cx="3382925" cy="3580640"/>
          </a:xfrm>
          <a:prstGeom prst="rect">
            <a:avLst/>
          </a:prstGeom>
          <a:noFill/>
          <a:ln>
            <a:noFill/>
          </a:ln>
        </p:spPr>
      </p:pic>
      <p:sp>
        <p:nvSpPr>
          <p:cNvPr id="403" name="Google Shape;403;p42"/>
          <p:cNvSpPr txBox="1"/>
          <p:nvPr/>
        </p:nvSpPr>
        <p:spPr>
          <a:xfrm>
            <a:off x="4710600" y="1235725"/>
            <a:ext cx="4012800" cy="4002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B5394"/>
                </a:solidFill>
                <a:latin typeface="Roboto"/>
                <a:ea typeface="Roboto"/>
                <a:cs typeface="Roboto"/>
                <a:sym typeface="Roboto"/>
              </a:rPr>
              <a:t>Use of more general words</a:t>
            </a:r>
            <a:endParaRPr>
              <a:solidFill>
                <a:srgbClr val="0B5394"/>
              </a:solidFill>
              <a:latin typeface="Roboto"/>
              <a:ea typeface="Roboto"/>
              <a:cs typeface="Roboto"/>
              <a:sym typeface="Roboto"/>
            </a:endParaRPr>
          </a:p>
        </p:txBody>
      </p:sp>
      <p:sp>
        <p:nvSpPr>
          <p:cNvPr id="404" name="Google Shape;404;p42"/>
          <p:cNvSpPr txBox="1"/>
          <p:nvPr/>
        </p:nvSpPr>
        <p:spPr>
          <a:xfrm>
            <a:off x="4710600" y="1770275"/>
            <a:ext cx="4012800" cy="4002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B5394"/>
                </a:solidFill>
                <a:latin typeface="Roboto"/>
                <a:ea typeface="Roboto"/>
                <a:cs typeface="Roboto"/>
                <a:sym typeface="Roboto"/>
              </a:rPr>
              <a:t>(Except for Trump)</a:t>
            </a:r>
            <a:endParaRPr>
              <a:solidFill>
                <a:srgbClr val="0B5394"/>
              </a:solidFill>
              <a:latin typeface="Roboto"/>
              <a:ea typeface="Roboto"/>
              <a:cs typeface="Roboto"/>
              <a:sym typeface="Roboto"/>
            </a:endParaRPr>
          </a:p>
        </p:txBody>
      </p:sp>
      <p:sp>
        <p:nvSpPr>
          <p:cNvPr id="405" name="Google Shape;405;p42"/>
          <p:cNvSpPr/>
          <p:nvPr/>
        </p:nvSpPr>
        <p:spPr>
          <a:xfrm>
            <a:off x="1216425" y="2571750"/>
            <a:ext cx="3271500" cy="10686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6"/>
          <p:cNvPicPr preferRelativeResize="0"/>
          <p:nvPr/>
        </p:nvPicPr>
        <p:blipFill>
          <a:blip r:embed="rId3">
            <a:alphaModFix/>
          </a:blip>
          <a:stretch>
            <a:fillRect/>
          </a:stretch>
        </p:blipFill>
        <p:spPr>
          <a:xfrm>
            <a:off x="1657350" y="3176475"/>
            <a:ext cx="5829300" cy="1231525"/>
          </a:xfrm>
          <a:prstGeom prst="rect">
            <a:avLst/>
          </a:prstGeom>
          <a:noFill/>
          <a:ln>
            <a:noFill/>
          </a:ln>
        </p:spPr>
      </p:pic>
      <p:sp>
        <p:nvSpPr>
          <p:cNvPr id="124" name="Google Shape;124;p16"/>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Real or Fake?  Can you tell? </a:t>
            </a:r>
            <a:endParaRPr/>
          </a:p>
        </p:txBody>
      </p:sp>
      <p:pic>
        <p:nvPicPr>
          <p:cNvPr id="125" name="Google Shape;125;p16"/>
          <p:cNvPicPr preferRelativeResize="0"/>
          <p:nvPr/>
        </p:nvPicPr>
        <p:blipFill>
          <a:blip r:embed="rId4">
            <a:alphaModFix/>
          </a:blip>
          <a:stretch>
            <a:fillRect/>
          </a:stretch>
        </p:blipFill>
        <p:spPr>
          <a:xfrm>
            <a:off x="1657350" y="1496025"/>
            <a:ext cx="5829300" cy="1421785"/>
          </a:xfrm>
          <a:prstGeom prst="rect">
            <a:avLst/>
          </a:prstGeom>
          <a:noFill/>
          <a:ln>
            <a:noFill/>
          </a:ln>
        </p:spPr>
      </p:pic>
      <p:sp>
        <p:nvSpPr>
          <p:cNvPr id="126" name="Google Shape;126;p16"/>
          <p:cNvSpPr/>
          <p:nvPr/>
        </p:nvSpPr>
        <p:spPr>
          <a:xfrm>
            <a:off x="1637525" y="1498100"/>
            <a:ext cx="2191800" cy="2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657350" y="3176475"/>
            <a:ext cx="3144000" cy="2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3"/>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Top words in r/TheOnion</a:t>
            </a:r>
            <a:endParaRPr/>
          </a:p>
        </p:txBody>
      </p:sp>
      <p:pic>
        <p:nvPicPr>
          <p:cNvPr id="411" name="Google Shape;411;p43"/>
          <p:cNvPicPr preferRelativeResize="0"/>
          <p:nvPr/>
        </p:nvPicPr>
        <p:blipFill>
          <a:blip r:embed="rId3">
            <a:alphaModFix amt="25000"/>
          </a:blip>
          <a:stretch>
            <a:fillRect/>
          </a:stretch>
        </p:blipFill>
        <p:spPr>
          <a:xfrm>
            <a:off x="1104901" y="1177575"/>
            <a:ext cx="3382925" cy="3580640"/>
          </a:xfrm>
          <a:prstGeom prst="rect">
            <a:avLst/>
          </a:prstGeom>
          <a:noFill/>
          <a:ln>
            <a:noFill/>
          </a:ln>
        </p:spPr>
      </p:pic>
      <p:sp>
        <p:nvSpPr>
          <p:cNvPr id="412" name="Google Shape;412;p43"/>
          <p:cNvSpPr txBox="1"/>
          <p:nvPr/>
        </p:nvSpPr>
        <p:spPr>
          <a:xfrm>
            <a:off x="4710600" y="1235725"/>
            <a:ext cx="4012800" cy="400200"/>
          </a:xfrm>
          <a:prstGeom prst="rect">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73763"/>
                </a:solidFill>
                <a:latin typeface="Roboto"/>
                <a:ea typeface="Roboto"/>
                <a:cs typeface="Roboto"/>
                <a:sym typeface="Roboto"/>
              </a:rPr>
              <a:t>Use of more general words</a:t>
            </a:r>
            <a:endParaRPr>
              <a:solidFill>
                <a:srgbClr val="073763"/>
              </a:solidFill>
              <a:latin typeface="Roboto"/>
              <a:ea typeface="Roboto"/>
              <a:cs typeface="Roboto"/>
              <a:sym typeface="Roboto"/>
            </a:endParaRPr>
          </a:p>
        </p:txBody>
      </p:sp>
      <p:sp>
        <p:nvSpPr>
          <p:cNvPr id="413" name="Google Shape;413;p43"/>
          <p:cNvSpPr txBox="1"/>
          <p:nvPr/>
        </p:nvSpPr>
        <p:spPr>
          <a:xfrm>
            <a:off x="4710600" y="1770275"/>
            <a:ext cx="4012800" cy="400200"/>
          </a:xfrm>
          <a:prstGeom prst="rect">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73763"/>
                </a:solidFill>
                <a:latin typeface="Roboto"/>
                <a:ea typeface="Roboto"/>
                <a:cs typeface="Roboto"/>
                <a:sym typeface="Roboto"/>
              </a:rPr>
              <a:t>(Except for Trump)</a:t>
            </a:r>
            <a:endParaRPr>
              <a:solidFill>
                <a:srgbClr val="073763"/>
              </a:solidFill>
              <a:latin typeface="Roboto"/>
              <a:ea typeface="Roboto"/>
              <a:cs typeface="Roboto"/>
              <a:sym typeface="Roboto"/>
            </a:endParaRPr>
          </a:p>
        </p:txBody>
      </p:sp>
      <p:pic>
        <p:nvPicPr>
          <p:cNvPr id="414" name="Google Shape;414;p43"/>
          <p:cNvPicPr preferRelativeResize="0"/>
          <p:nvPr/>
        </p:nvPicPr>
        <p:blipFill>
          <a:blip r:embed="rId4">
            <a:alphaModFix/>
          </a:blip>
          <a:stretch>
            <a:fillRect/>
          </a:stretch>
        </p:blipFill>
        <p:spPr>
          <a:xfrm>
            <a:off x="4487825" y="2322875"/>
            <a:ext cx="4351375" cy="24921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4"/>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Preprocessing and Modeling - </a:t>
            </a:r>
            <a:r>
              <a:rPr lang="en" b="1"/>
              <a:t>Overview</a:t>
            </a:r>
            <a:endParaRPr/>
          </a:p>
        </p:txBody>
      </p:sp>
      <p:pic>
        <p:nvPicPr>
          <p:cNvPr id="420" name="Google Shape;420;p44"/>
          <p:cNvPicPr preferRelativeResize="0"/>
          <p:nvPr/>
        </p:nvPicPr>
        <p:blipFill>
          <a:blip r:embed="rId3">
            <a:alphaModFix/>
          </a:blip>
          <a:stretch>
            <a:fillRect/>
          </a:stretch>
        </p:blipFill>
        <p:spPr>
          <a:xfrm>
            <a:off x="1290213" y="1893715"/>
            <a:ext cx="5407825" cy="1356075"/>
          </a:xfrm>
          <a:prstGeom prst="rect">
            <a:avLst/>
          </a:prstGeom>
          <a:noFill/>
          <a:ln>
            <a:noFill/>
          </a:ln>
        </p:spPr>
      </p:pic>
      <p:sp>
        <p:nvSpPr>
          <p:cNvPr id="421" name="Google Shape;421;p44"/>
          <p:cNvSpPr txBox="1"/>
          <p:nvPr/>
        </p:nvSpPr>
        <p:spPr>
          <a:xfrm>
            <a:off x="1290225" y="1193225"/>
            <a:ext cx="5407800" cy="4311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b="1">
                <a:solidFill>
                  <a:schemeClr val="dk1"/>
                </a:solidFill>
                <a:latin typeface="Roboto"/>
                <a:ea typeface="Roboto"/>
                <a:cs typeface="Roboto"/>
                <a:sym typeface="Roboto"/>
              </a:rPr>
              <a:t>Human Baseline Model: 10% accuracy</a:t>
            </a:r>
            <a:endParaRPr sz="1600" b="1">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Preprocessing and Modeling - </a:t>
            </a:r>
            <a:r>
              <a:rPr lang="en" b="1"/>
              <a:t>Overview</a:t>
            </a:r>
            <a:endParaRPr b="1"/>
          </a:p>
        </p:txBody>
      </p:sp>
      <p:sp>
        <p:nvSpPr>
          <p:cNvPr id="427" name="Google Shape;427;p45"/>
          <p:cNvSpPr txBox="1">
            <a:spLocks noGrp="1"/>
          </p:cNvSpPr>
          <p:nvPr>
            <p:ph type="body" idx="1"/>
          </p:nvPr>
        </p:nvSpPr>
        <p:spPr>
          <a:xfrm>
            <a:off x="1949400" y="885675"/>
            <a:ext cx="4604100" cy="672900"/>
          </a:xfrm>
          <a:prstGeom prst="rect">
            <a:avLst/>
          </a:prstGeom>
        </p:spPr>
        <p:txBody>
          <a:bodyPr spcFirstLastPara="1" wrap="square" lIns="91425" tIns="91425" rIns="91425" bIns="91425" anchor="t" anchorCtr="0">
            <a:noAutofit/>
          </a:bodyPr>
          <a:lstStyle/>
          <a:p>
            <a:pPr marL="342900" lvl="0" indent="0" algn="ctr" rtl="0">
              <a:spcBef>
                <a:spcPts val="600"/>
              </a:spcBef>
              <a:spcAft>
                <a:spcPts val="0"/>
              </a:spcAft>
              <a:buNone/>
            </a:pPr>
            <a:r>
              <a:rPr lang="en" sz="2200" b="1"/>
              <a:t>Detecting fake news</a:t>
            </a:r>
            <a:br>
              <a:rPr lang="en" sz="2200" b="1"/>
            </a:br>
            <a:r>
              <a:rPr lang="en" sz="2200" b="1"/>
              <a:t> (2 approaches)</a:t>
            </a:r>
            <a:endParaRPr sz="1200"/>
          </a:p>
        </p:txBody>
      </p:sp>
      <p:grpSp>
        <p:nvGrpSpPr>
          <p:cNvPr id="428" name="Google Shape;428;p45"/>
          <p:cNvGrpSpPr/>
          <p:nvPr/>
        </p:nvGrpSpPr>
        <p:grpSpPr>
          <a:xfrm>
            <a:off x="1949400" y="1752176"/>
            <a:ext cx="5035500" cy="528995"/>
            <a:chOff x="2062775" y="1970475"/>
            <a:chExt cx="5035500" cy="952800"/>
          </a:xfrm>
        </p:grpSpPr>
        <p:cxnSp>
          <p:nvCxnSpPr>
            <p:cNvPr id="429" name="Google Shape;429;p45"/>
            <p:cNvCxnSpPr/>
            <p:nvPr/>
          </p:nvCxnSpPr>
          <p:spPr>
            <a:xfrm>
              <a:off x="4468975" y="1970475"/>
              <a:ext cx="0" cy="476400"/>
            </a:xfrm>
            <a:prstGeom prst="straightConnector1">
              <a:avLst/>
            </a:prstGeom>
            <a:noFill/>
            <a:ln w="9525" cap="flat" cmpd="sng">
              <a:solidFill>
                <a:schemeClr val="dk2"/>
              </a:solidFill>
              <a:prstDash val="solid"/>
              <a:round/>
              <a:headEnd type="none" w="med" len="med"/>
              <a:tailEnd type="none" w="med" len="med"/>
            </a:ln>
          </p:spPr>
        </p:cxnSp>
        <p:cxnSp>
          <p:nvCxnSpPr>
            <p:cNvPr id="430" name="Google Shape;430;p45"/>
            <p:cNvCxnSpPr/>
            <p:nvPr/>
          </p:nvCxnSpPr>
          <p:spPr>
            <a:xfrm>
              <a:off x="2062775" y="2446875"/>
              <a:ext cx="5035500" cy="0"/>
            </a:xfrm>
            <a:prstGeom prst="straightConnector1">
              <a:avLst/>
            </a:prstGeom>
            <a:noFill/>
            <a:ln w="9525" cap="flat" cmpd="sng">
              <a:solidFill>
                <a:schemeClr val="dk2"/>
              </a:solidFill>
              <a:prstDash val="solid"/>
              <a:round/>
              <a:headEnd type="none" w="med" len="med"/>
              <a:tailEnd type="none" w="med" len="med"/>
            </a:ln>
          </p:spPr>
        </p:cxnSp>
        <p:cxnSp>
          <p:nvCxnSpPr>
            <p:cNvPr id="431" name="Google Shape;431;p45"/>
            <p:cNvCxnSpPr/>
            <p:nvPr/>
          </p:nvCxnSpPr>
          <p:spPr>
            <a:xfrm>
              <a:off x="2062775" y="2446875"/>
              <a:ext cx="0" cy="4764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45"/>
            <p:cNvCxnSpPr/>
            <p:nvPr/>
          </p:nvCxnSpPr>
          <p:spPr>
            <a:xfrm>
              <a:off x="7098275" y="2446875"/>
              <a:ext cx="0" cy="476400"/>
            </a:xfrm>
            <a:prstGeom prst="straightConnector1">
              <a:avLst/>
            </a:prstGeom>
            <a:noFill/>
            <a:ln w="9525" cap="flat" cmpd="sng">
              <a:solidFill>
                <a:schemeClr val="dk2"/>
              </a:solidFill>
              <a:prstDash val="solid"/>
              <a:round/>
              <a:headEnd type="none" w="med" len="med"/>
              <a:tailEnd type="none" w="med" len="med"/>
            </a:ln>
          </p:spPr>
        </p:cxnSp>
      </p:grpSp>
      <p:sp>
        <p:nvSpPr>
          <p:cNvPr id="433" name="Google Shape;433;p45"/>
          <p:cNvSpPr txBox="1"/>
          <p:nvPr/>
        </p:nvSpPr>
        <p:spPr>
          <a:xfrm>
            <a:off x="927275" y="2169975"/>
            <a:ext cx="3902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Non-text features</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Score</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Comments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Length of post</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Time</a:t>
            </a:r>
            <a:endParaRPr>
              <a:latin typeface="Roboto"/>
              <a:ea typeface="Roboto"/>
              <a:cs typeface="Roboto"/>
              <a:sym typeface="Roboto"/>
            </a:endParaRPr>
          </a:p>
        </p:txBody>
      </p:sp>
      <p:sp>
        <p:nvSpPr>
          <p:cNvPr id="434" name="Google Shape;434;p45"/>
          <p:cNvSpPr txBox="1"/>
          <p:nvPr/>
        </p:nvSpPr>
        <p:spPr>
          <a:xfrm>
            <a:off x="6261275" y="2169975"/>
            <a:ext cx="1996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Text features</a:t>
            </a: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Headline text</a:t>
            </a:r>
            <a:endParaRPr>
              <a:latin typeface="Roboto"/>
              <a:ea typeface="Roboto"/>
              <a:cs typeface="Roboto"/>
              <a:sym typeface="Roboto"/>
            </a:endParaRPr>
          </a:p>
        </p:txBody>
      </p:sp>
      <p:grpSp>
        <p:nvGrpSpPr>
          <p:cNvPr id="435" name="Google Shape;435;p45"/>
          <p:cNvGrpSpPr/>
          <p:nvPr/>
        </p:nvGrpSpPr>
        <p:grpSpPr>
          <a:xfrm>
            <a:off x="749335" y="3441408"/>
            <a:ext cx="3977405" cy="1262052"/>
            <a:chOff x="1552575" y="1769763"/>
            <a:chExt cx="4729375" cy="1465288"/>
          </a:xfrm>
        </p:grpSpPr>
        <p:pic>
          <p:nvPicPr>
            <p:cNvPr id="436" name="Google Shape;436;p45"/>
            <p:cNvPicPr preferRelativeResize="0"/>
            <p:nvPr/>
          </p:nvPicPr>
          <p:blipFill>
            <a:blip r:embed="rId3">
              <a:alphaModFix/>
            </a:blip>
            <a:stretch>
              <a:fillRect/>
            </a:stretch>
          </p:blipFill>
          <p:spPr>
            <a:xfrm>
              <a:off x="1552575" y="1866975"/>
              <a:ext cx="4729375" cy="1312875"/>
            </a:xfrm>
            <a:prstGeom prst="rect">
              <a:avLst/>
            </a:prstGeom>
            <a:noFill/>
            <a:ln>
              <a:noFill/>
            </a:ln>
          </p:spPr>
        </p:pic>
        <p:sp>
          <p:nvSpPr>
            <p:cNvPr id="437" name="Google Shape;437;p45"/>
            <p:cNvSpPr/>
            <p:nvPr/>
          </p:nvSpPr>
          <p:spPr>
            <a:xfrm>
              <a:off x="1843375" y="2871450"/>
              <a:ext cx="994500" cy="363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2765025" y="1816763"/>
              <a:ext cx="710400" cy="263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rot="5400000">
              <a:off x="1365125" y="1993413"/>
              <a:ext cx="710400" cy="263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 name="Google Shape;440;p45"/>
            <p:cNvCxnSpPr/>
            <p:nvPr/>
          </p:nvCxnSpPr>
          <p:spPr>
            <a:xfrm>
              <a:off x="2144725" y="2480175"/>
              <a:ext cx="3941400" cy="0"/>
            </a:xfrm>
            <a:prstGeom prst="straightConnector1">
              <a:avLst/>
            </a:prstGeom>
            <a:noFill/>
            <a:ln w="9525" cap="flat" cmpd="sng">
              <a:solidFill>
                <a:srgbClr val="FF0000"/>
              </a:solidFill>
              <a:prstDash val="solid"/>
              <a:round/>
              <a:headEnd type="none" w="med" len="med"/>
              <a:tailEnd type="none" w="med" len="med"/>
            </a:ln>
          </p:spPr>
        </p:cxnSp>
      </p:grpSp>
      <p:grpSp>
        <p:nvGrpSpPr>
          <p:cNvPr id="441" name="Google Shape;441;p45"/>
          <p:cNvGrpSpPr/>
          <p:nvPr/>
        </p:nvGrpSpPr>
        <p:grpSpPr>
          <a:xfrm>
            <a:off x="5067960" y="3524362"/>
            <a:ext cx="3977405" cy="1130779"/>
            <a:chOff x="5067960" y="3371962"/>
            <a:chExt cx="3977405" cy="1130779"/>
          </a:xfrm>
        </p:grpSpPr>
        <p:pic>
          <p:nvPicPr>
            <p:cNvPr id="442" name="Google Shape;442;p45"/>
            <p:cNvPicPr preferRelativeResize="0"/>
            <p:nvPr/>
          </p:nvPicPr>
          <p:blipFill>
            <a:blip r:embed="rId3">
              <a:alphaModFix/>
            </a:blip>
            <a:stretch>
              <a:fillRect/>
            </a:stretch>
          </p:blipFill>
          <p:spPr>
            <a:xfrm>
              <a:off x="5067960" y="3371962"/>
              <a:ext cx="3977405" cy="1130779"/>
            </a:xfrm>
            <a:prstGeom prst="rect">
              <a:avLst/>
            </a:prstGeom>
            <a:noFill/>
            <a:ln>
              <a:noFill/>
            </a:ln>
          </p:spPr>
        </p:pic>
        <p:sp>
          <p:nvSpPr>
            <p:cNvPr id="443" name="Google Shape;443;p45"/>
            <p:cNvSpPr/>
            <p:nvPr/>
          </p:nvSpPr>
          <p:spPr>
            <a:xfrm>
              <a:off x="5300375" y="3456275"/>
              <a:ext cx="3677400" cy="6063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2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3"/>
                                        </p:tgtEl>
                                        <p:attrNameLst>
                                          <p:attrName>style.visibility</p:attrName>
                                        </p:attrNameLst>
                                      </p:cBhvr>
                                      <p:to>
                                        <p:strVal val="visible"/>
                                      </p:to>
                                    </p:set>
                                    <p:animEffect transition="in" filter="fade">
                                      <p:cBhvr>
                                        <p:cTn id="10" dur="200"/>
                                        <p:tgtEl>
                                          <p:spTgt spid="4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fade">
                                      <p:cBhvr>
                                        <p:cTn id="15" dur="200"/>
                                        <p:tgtEl>
                                          <p:spTgt spid="434"/>
                                        </p:tgtEl>
                                      </p:cBhvr>
                                    </p:animEffect>
                                  </p:childTnLst>
                                </p:cTn>
                              </p:par>
                              <p:par>
                                <p:cTn id="16" presetID="10" presetClass="entr" presetSubtype="0" fill="hold" nodeType="withEffect">
                                  <p:stCondLst>
                                    <p:cond delay="0"/>
                                  </p:stCondLst>
                                  <p:childTnLst>
                                    <p:set>
                                      <p:cBhvr>
                                        <p:cTn id="17" dur="1" fill="hold">
                                          <p:stCondLst>
                                            <p:cond delay="0"/>
                                          </p:stCondLst>
                                        </p:cTn>
                                        <p:tgtEl>
                                          <p:spTgt spid="441"/>
                                        </p:tgtEl>
                                        <p:attrNameLst>
                                          <p:attrName>style.visibility</p:attrName>
                                        </p:attrNameLst>
                                      </p:cBhvr>
                                      <p:to>
                                        <p:strVal val="visible"/>
                                      </p:to>
                                    </p:set>
                                    <p:animEffect transition="in" filter="fade">
                                      <p:cBhvr>
                                        <p:cTn id="18" dur="200"/>
                                        <p:tgtEl>
                                          <p:spTgt spid="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46"/>
          <p:cNvPicPr preferRelativeResize="0"/>
          <p:nvPr/>
        </p:nvPicPr>
        <p:blipFill rotWithShape="1">
          <a:blip r:embed="rId3">
            <a:alphaModFix/>
          </a:blip>
          <a:srcRect l="5802"/>
          <a:stretch/>
        </p:blipFill>
        <p:spPr>
          <a:xfrm>
            <a:off x="1237125" y="3244900"/>
            <a:ext cx="5344575" cy="1605500"/>
          </a:xfrm>
          <a:prstGeom prst="rect">
            <a:avLst/>
          </a:prstGeom>
          <a:noFill/>
          <a:ln>
            <a:noFill/>
          </a:ln>
        </p:spPr>
      </p:pic>
      <p:pic>
        <p:nvPicPr>
          <p:cNvPr id="449" name="Google Shape;449;p46"/>
          <p:cNvPicPr preferRelativeResize="0"/>
          <p:nvPr/>
        </p:nvPicPr>
        <p:blipFill>
          <a:blip r:embed="rId4">
            <a:alphaModFix/>
          </a:blip>
          <a:stretch>
            <a:fillRect/>
          </a:stretch>
        </p:blipFill>
        <p:spPr>
          <a:xfrm>
            <a:off x="1200950" y="1971500"/>
            <a:ext cx="4694839" cy="1042075"/>
          </a:xfrm>
          <a:prstGeom prst="rect">
            <a:avLst/>
          </a:prstGeom>
          <a:noFill/>
          <a:ln>
            <a:noFill/>
          </a:ln>
        </p:spPr>
      </p:pic>
      <p:sp>
        <p:nvSpPr>
          <p:cNvPr id="450" name="Google Shape;450;p46"/>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Preprocessing and Modeling - </a:t>
            </a:r>
            <a:r>
              <a:rPr lang="en" b="1"/>
              <a:t>Non-text features</a:t>
            </a:r>
            <a:endParaRPr/>
          </a:p>
        </p:txBody>
      </p:sp>
      <p:sp>
        <p:nvSpPr>
          <p:cNvPr id="451" name="Google Shape;451;p46"/>
          <p:cNvSpPr txBox="1">
            <a:spLocks noGrp="1"/>
          </p:cNvSpPr>
          <p:nvPr>
            <p:ph type="body" idx="1"/>
          </p:nvPr>
        </p:nvSpPr>
        <p:spPr>
          <a:xfrm>
            <a:off x="854375" y="915875"/>
            <a:ext cx="5408700" cy="1351200"/>
          </a:xfrm>
          <a:prstGeom prst="rect">
            <a:avLst/>
          </a:prstGeom>
        </p:spPr>
        <p:txBody>
          <a:bodyPr spcFirstLastPara="1" wrap="square" lIns="91425" tIns="91425" rIns="91425" bIns="91425" anchor="t" anchorCtr="0">
            <a:noAutofit/>
          </a:bodyPr>
          <a:lstStyle/>
          <a:p>
            <a:pPr marL="457200" lvl="0" indent="-330200" algn="l" rtl="0">
              <a:spcBef>
                <a:spcPts val="600"/>
              </a:spcBef>
              <a:spcAft>
                <a:spcPts val="0"/>
              </a:spcAft>
              <a:buSzPts val="1600"/>
              <a:buChar char="-"/>
            </a:pPr>
            <a:r>
              <a:rPr lang="en" sz="1600" b="1"/>
              <a:t>Preprocessing:</a:t>
            </a:r>
            <a:endParaRPr sz="1600"/>
          </a:p>
          <a:p>
            <a:pPr marL="914400" lvl="1" indent="-330200" algn="l" rtl="0">
              <a:spcBef>
                <a:spcPts val="0"/>
              </a:spcBef>
              <a:spcAft>
                <a:spcPts val="0"/>
              </a:spcAft>
              <a:buSzPts val="1600"/>
              <a:buChar char="-"/>
            </a:pPr>
            <a:r>
              <a:rPr lang="en" sz="1600"/>
              <a:t>One-hot encoded `hours` from time (epoch)</a:t>
            </a:r>
            <a:endParaRPr sz="1600"/>
          </a:p>
          <a:p>
            <a:pPr marL="914400" lvl="1" indent="-330200" algn="l" rtl="0">
              <a:spcBef>
                <a:spcPts val="0"/>
              </a:spcBef>
              <a:spcAft>
                <a:spcPts val="0"/>
              </a:spcAft>
              <a:buSzPts val="1600"/>
              <a:buChar char="-"/>
            </a:pPr>
            <a:r>
              <a:rPr lang="en" sz="1600"/>
              <a:t>Scaling of data</a:t>
            </a:r>
            <a:endParaRPr sz="1600"/>
          </a:p>
        </p:txBody>
      </p:sp>
      <p:sp>
        <p:nvSpPr>
          <p:cNvPr id="452" name="Google Shape;452;p46"/>
          <p:cNvSpPr/>
          <p:nvPr/>
        </p:nvSpPr>
        <p:spPr>
          <a:xfrm>
            <a:off x="5005475" y="2254075"/>
            <a:ext cx="967200" cy="749100"/>
          </a:xfrm>
          <a:prstGeom prst="roundRect">
            <a:avLst>
              <a:gd name="adj" fmla="val 16667"/>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3724250" y="3567425"/>
            <a:ext cx="2857500" cy="1232400"/>
          </a:xfrm>
          <a:prstGeom prst="roundRect">
            <a:avLst>
              <a:gd name="adj" fmla="val 16667"/>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1534000" y="3508024"/>
            <a:ext cx="1608000" cy="1351200"/>
          </a:xfrm>
          <a:prstGeom prst="roundRect">
            <a:avLst>
              <a:gd name="adj" fmla="val 16667"/>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a:off x="1686400" y="2267075"/>
            <a:ext cx="1706100" cy="749100"/>
          </a:xfrm>
          <a:prstGeom prst="roundRect">
            <a:avLst>
              <a:gd name="adj" fmla="val 16667"/>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200"/>
                                        <p:tgtEl>
                                          <p:spTgt spid="4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8"/>
                                        </p:tgtEl>
                                        <p:attrNameLst>
                                          <p:attrName>style.visibility</p:attrName>
                                        </p:attrNameLst>
                                      </p:cBhvr>
                                      <p:to>
                                        <p:strVal val="visible"/>
                                      </p:to>
                                    </p:set>
                                    <p:animEffect transition="in" filter="fade">
                                      <p:cBhvr>
                                        <p:cTn id="12" dur="200"/>
                                        <p:tgtEl>
                                          <p:spTgt spid="4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2"/>
                                        </p:tgtEl>
                                        <p:attrNameLst>
                                          <p:attrName>style.visibility</p:attrName>
                                        </p:attrNameLst>
                                      </p:cBhvr>
                                      <p:to>
                                        <p:strVal val="visible"/>
                                      </p:to>
                                    </p:set>
                                    <p:animEffect transition="in" filter="fade">
                                      <p:cBhvr>
                                        <p:cTn id="17" dur="300"/>
                                        <p:tgtEl>
                                          <p:spTgt spid="452"/>
                                        </p:tgtEl>
                                      </p:cBhvr>
                                    </p:animEffect>
                                  </p:childTnLst>
                                </p:cTn>
                              </p:par>
                              <p:par>
                                <p:cTn id="18" presetID="10" presetClass="entr" presetSubtype="0" fill="hold" nodeType="withEffect">
                                  <p:stCondLst>
                                    <p:cond delay="0"/>
                                  </p:stCondLst>
                                  <p:childTnLst>
                                    <p:set>
                                      <p:cBhvr>
                                        <p:cTn id="19" dur="1" fill="hold">
                                          <p:stCondLst>
                                            <p:cond delay="0"/>
                                          </p:stCondLst>
                                        </p:cTn>
                                        <p:tgtEl>
                                          <p:spTgt spid="453"/>
                                        </p:tgtEl>
                                        <p:attrNameLst>
                                          <p:attrName>style.visibility</p:attrName>
                                        </p:attrNameLst>
                                      </p:cBhvr>
                                      <p:to>
                                        <p:strVal val="visible"/>
                                      </p:to>
                                    </p:set>
                                    <p:animEffect transition="in" filter="fade">
                                      <p:cBhvr>
                                        <p:cTn id="20" dur="300"/>
                                        <p:tgtEl>
                                          <p:spTgt spid="4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fade">
                                      <p:cBhvr>
                                        <p:cTn id="25" dur="300"/>
                                        <p:tgtEl>
                                          <p:spTgt spid="455"/>
                                        </p:tgtEl>
                                      </p:cBhvr>
                                    </p:animEffect>
                                  </p:childTnLst>
                                </p:cTn>
                              </p:par>
                              <p:par>
                                <p:cTn id="26" presetID="10" presetClass="entr" presetSubtype="0" fill="hold" nodeType="withEffect">
                                  <p:stCondLst>
                                    <p:cond delay="0"/>
                                  </p:stCondLst>
                                  <p:childTnLst>
                                    <p:set>
                                      <p:cBhvr>
                                        <p:cTn id="27" dur="1" fill="hold">
                                          <p:stCondLst>
                                            <p:cond delay="0"/>
                                          </p:stCondLst>
                                        </p:cTn>
                                        <p:tgtEl>
                                          <p:spTgt spid="454"/>
                                        </p:tgtEl>
                                        <p:attrNameLst>
                                          <p:attrName>style.visibility</p:attrName>
                                        </p:attrNameLst>
                                      </p:cBhvr>
                                      <p:to>
                                        <p:strVal val="visible"/>
                                      </p:to>
                                    </p:set>
                                    <p:animEffect transition="in" filter="fade">
                                      <p:cBhvr>
                                        <p:cTn id="28" dur="20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Preprocessing and Modeling - </a:t>
            </a:r>
            <a:r>
              <a:rPr lang="en" b="1"/>
              <a:t>Non-text features</a:t>
            </a:r>
            <a:endParaRPr/>
          </a:p>
        </p:txBody>
      </p:sp>
      <p:sp>
        <p:nvSpPr>
          <p:cNvPr id="461" name="Google Shape;461;p47"/>
          <p:cNvSpPr txBox="1">
            <a:spLocks noGrp="1"/>
          </p:cNvSpPr>
          <p:nvPr>
            <p:ph type="body" idx="1"/>
          </p:nvPr>
        </p:nvSpPr>
        <p:spPr>
          <a:xfrm>
            <a:off x="854375" y="1220675"/>
            <a:ext cx="5408700" cy="1500000"/>
          </a:xfrm>
          <a:prstGeom prst="rect">
            <a:avLst/>
          </a:prstGeom>
        </p:spPr>
        <p:txBody>
          <a:bodyPr spcFirstLastPara="1" wrap="square" lIns="91425" tIns="91425" rIns="91425" bIns="91425" anchor="t" anchorCtr="0">
            <a:noAutofit/>
          </a:bodyPr>
          <a:lstStyle/>
          <a:p>
            <a:pPr marL="457200" lvl="0" indent="-330200" algn="l" rtl="0">
              <a:spcBef>
                <a:spcPts val="600"/>
              </a:spcBef>
              <a:spcAft>
                <a:spcPts val="0"/>
              </a:spcAft>
              <a:buSzPts val="1600"/>
              <a:buChar char="-"/>
            </a:pPr>
            <a:r>
              <a:rPr lang="en" sz="1600" b="1"/>
              <a:t>Modeling:</a:t>
            </a:r>
            <a:endParaRPr sz="1600" b="1"/>
          </a:p>
          <a:p>
            <a:pPr marL="914400" lvl="1" indent="-330200" algn="l" rtl="0">
              <a:spcBef>
                <a:spcPts val="0"/>
              </a:spcBef>
              <a:spcAft>
                <a:spcPts val="0"/>
              </a:spcAft>
              <a:buSzPts val="1600"/>
              <a:buChar char="-"/>
            </a:pPr>
            <a:r>
              <a:rPr lang="en" sz="1600"/>
              <a:t>Logistic Regression</a:t>
            </a:r>
            <a:endParaRPr sz="1600"/>
          </a:p>
          <a:p>
            <a:pPr marL="914400" lvl="1" indent="-330200" algn="l" rtl="0">
              <a:spcBef>
                <a:spcPts val="0"/>
              </a:spcBef>
              <a:spcAft>
                <a:spcPts val="0"/>
              </a:spcAft>
              <a:buSzPts val="1600"/>
              <a:buChar char="-"/>
            </a:pPr>
            <a:r>
              <a:rPr lang="en" sz="1600"/>
              <a:t>K-Nearest Neighbors</a:t>
            </a:r>
            <a:endParaRPr sz="1600"/>
          </a:p>
          <a:p>
            <a:pPr marL="914400" lvl="1" indent="-330200" algn="l" rtl="0">
              <a:spcBef>
                <a:spcPts val="0"/>
              </a:spcBef>
              <a:spcAft>
                <a:spcPts val="0"/>
              </a:spcAft>
              <a:buSzPts val="1600"/>
              <a:buChar char="-"/>
            </a:pPr>
            <a:r>
              <a:rPr lang="en" sz="1600"/>
              <a:t>Naive Bayes</a:t>
            </a:r>
            <a:br>
              <a:rPr lang="en" sz="1600"/>
            </a:br>
            <a:endParaRPr sz="1600"/>
          </a:p>
          <a:p>
            <a:pPr marL="457200" lvl="0" indent="-330200" algn="l" rtl="0">
              <a:spcBef>
                <a:spcPts val="0"/>
              </a:spcBef>
              <a:spcAft>
                <a:spcPts val="0"/>
              </a:spcAft>
              <a:buSzPts val="1600"/>
              <a:buChar char="-"/>
            </a:pPr>
            <a:r>
              <a:rPr lang="en" sz="1600"/>
              <a:t>Hyperparameter tuning thru GridSearchCV</a:t>
            </a:r>
            <a:endParaRPr sz="1600"/>
          </a:p>
        </p:txBody>
      </p:sp>
      <p:graphicFrame>
        <p:nvGraphicFramePr>
          <p:cNvPr id="462" name="Google Shape;462;p47"/>
          <p:cNvGraphicFramePr/>
          <p:nvPr/>
        </p:nvGraphicFramePr>
        <p:xfrm>
          <a:off x="1012500" y="3490975"/>
          <a:ext cx="3000000" cy="3000000"/>
        </p:xfrm>
        <a:graphic>
          <a:graphicData uri="http://schemas.openxmlformats.org/drawingml/2006/table">
            <a:tbl>
              <a:tblPr>
                <a:noFill/>
                <a:tableStyleId>{A0A48ACD-D535-4277-B326-FDF7AE8DAAD7}</a:tableStyleId>
              </a:tblPr>
              <a:tblGrid>
                <a:gridCol w="2047875">
                  <a:extLst>
                    <a:ext uri="{9D8B030D-6E8A-4147-A177-3AD203B41FA5}">
                      <a16:colId xmlns:a16="http://schemas.microsoft.com/office/drawing/2014/main" val="20000"/>
                    </a:ext>
                  </a:extLst>
                </a:gridCol>
                <a:gridCol w="1019175">
                  <a:extLst>
                    <a:ext uri="{9D8B030D-6E8A-4147-A177-3AD203B41FA5}">
                      <a16:colId xmlns:a16="http://schemas.microsoft.com/office/drawing/2014/main" val="20001"/>
                    </a:ext>
                  </a:extLst>
                </a:gridCol>
                <a:gridCol w="971550">
                  <a:extLst>
                    <a:ext uri="{9D8B030D-6E8A-4147-A177-3AD203B41FA5}">
                      <a16:colId xmlns:a16="http://schemas.microsoft.com/office/drawing/2014/main" val="20002"/>
                    </a:ext>
                  </a:extLst>
                </a:gridCol>
              </a:tblGrid>
              <a:tr h="200025">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tc>
                  <a:txBody>
                    <a:bodyPr/>
                    <a:lstStyle/>
                    <a:p>
                      <a:pPr marL="0" lvl="0" indent="0" algn="l" rtl="0">
                        <a:spcBef>
                          <a:spcPts val="0"/>
                        </a:spcBef>
                        <a:spcAft>
                          <a:spcPts val="0"/>
                        </a:spcAft>
                        <a:buNone/>
                      </a:pPr>
                      <a:r>
                        <a:rPr lang="en" sz="1200">
                          <a:latin typeface="Calibri"/>
                          <a:ea typeface="Calibri"/>
                          <a:cs typeface="Calibri"/>
                          <a:sym typeface="Calibri"/>
                        </a:rPr>
                        <a:t>Train Accuracy</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tc>
                  <a:txBody>
                    <a:bodyPr/>
                    <a:lstStyle/>
                    <a:p>
                      <a:pPr marL="0" lvl="0" indent="0" algn="l" rtl="0">
                        <a:spcBef>
                          <a:spcPts val="0"/>
                        </a:spcBef>
                        <a:spcAft>
                          <a:spcPts val="0"/>
                        </a:spcAft>
                        <a:buNone/>
                      </a:pPr>
                      <a:r>
                        <a:rPr lang="en" sz="1200">
                          <a:latin typeface="Calibri"/>
                          <a:ea typeface="Calibri"/>
                          <a:cs typeface="Calibri"/>
                          <a:sym typeface="Calibri"/>
                        </a:rPr>
                        <a:t>Test Accuracy</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extLst>
                  <a:ext uri="{0D108BD9-81ED-4DB2-BD59-A6C34878D82A}">
                    <a16:rowId xmlns:a16="http://schemas.microsoft.com/office/drawing/2014/main" val="10000"/>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Before hyperparameter tuning</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0.8445</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0.852</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After hyperparameter tuning</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tc>
                  <a:txBody>
                    <a:bodyPr/>
                    <a:lstStyle/>
                    <a:p>
                      <a:pPr marL="0" lvl="0" indent="0" algn="r" rtl="0">
                        <a:lnSpc>
                          <a:spcPct val="115000"/>
                        </a:lnSpc>
                        <a:spcBef>
                          <a:spcPts val="0"/>
                        </a:spcBef>
                        <a:spcAft>
                          <a:spcPts val="0"/>
                        </a:spcAft>
                        <a:buNone/>
                      </a:pPr>
                      <a:r>
                        <a:rPr lang="en" sz="1200" b="1">
                          <a:latin typeface="Calibri"/>
                          <a:ea typeface="Calibri"/>
                          <a:cs typeface="Calibri"/>
                          <a:sym typeface="Calibri"/>
                        </a:rPr>
                        <a:t>0.906</a:t>
                      </a:r>
                      <a:endParaRPr sz="1200" b="1">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tc>
                  <a:txBody>
                    <a:bodyPr/>
                    <a:lstStyle/>
                    <a:p>
                      <a:pPr marL="0" lvl="0" indent="0" algn="r" rtl="0">
                        <a:lnSpc>
                          <a:spcPct val="115000"/>
                        </a:lnSpc>
                        <a:spcBef>
                          <a:spcPts val="0"/>
                        </a:spcBef>
                        <a:spcAft>
                          <a:spcPts val="0"/>
                        </a:spcAft>
                        <a:buNone/>
                      </a:pPr>
                      <a:r>
                        <a:rPr lang="en" sz="1200" b="1">
                          <a:latin typeface="Calibri"/>
                          <a:ea typeface="Calibri"/>
                          <a:cs typeface="Calibri"/>
                          <a:sym typeface="Calibri"/>
                        </a:rPr>
                        <a:t>0.904</a:t>
                      </a:r>
                      <a:endParaRPr sz="1200" b="1">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extLst>
                  <a:ext uri="{0D108BD9-81ED-4DB2-BD59-A6C34878D82A}">
                    <a16:rowId xmlns:a16="http://schemas.microsoft.com/office/drawing/2014/main" val="10002"/>
                  </a:ext>
                </a:extLst>
              </a:tr>
            </a:tbl>
          </a:graphicData>
        </a:graphic>
      </p:graphicFrame>
      <p:sp>
        <p:nvSpPr>
          <p:cNvPr id="463" name="Google Shape;463;p47"/>
          <p:cNvSpPr txBox="1">
            <a:spLocks noGrp="1"/>
          </p:cNvSpPr>
          <p:nvPr>
            <p:ph type="body" idx="1"/>
          </p:nvPr>
        </p:nvSpPr>
        <p:spPr>
          <a:xfrm>
            <a:off x="930575" y="2973275"/>
            <a:ext cx="4038600" cy="51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b="1"/>
              <a:t>Best model: Logistic Regression</a:t>
            </a:r>
            <a:endParaRPr sz="1600"/>
          </a:p>
        </p:txBody>
      </p:sp>
      <p:pic>
        <p:nvPicPr>
          <p:cNvPr id="464" name="Google Shape;464;p47"/>
          <p:cNvPicPr preferRelativeResize="0"/>
          <p:nvPr/>
        </p:nvPicPr>
        <p:blipFill rotWithShape="1">
          <a:blip r:embed="rId3">
            <a:alphaModFix/>
          </a:blip>
          <a:srcRect l="16590"/>
          <a:stretch/>
        </p:blipFill>
        <p:spPr>
          <a:xfrm>
            <a:off x="6333350" y="1621175"/>
            <a:ext cx="2173300" cy="2805100"/>
          </a:xfrm>
          <a:prstGeom prst="rect">
            <a:avLst/>
          </a:prstGeom>
          <a:noFill/>
          <a:ln>
            <a:noFill/>
          </a:ln>
        </p:spPr>
      </p:pic>
      <p:sp>
        <p:nvSpPr>
          <p:cNvPr id="465" name="Google Shape;465;p47"/>
          <p:cNvSpPr/>
          <p:nvPr/>
        </p:nvSpPr>
        <p:spPr>
          <a:xfrm>
            <a:off x="6492000" y="2999525"/>
            <a:ext cx="2014500" cy="1426800"/>
          </a:xfrm>
          <a:prstGeom prst="roundRect">
            <a:avLst>
              <a:gd name="adj" fmla="val 16667"/>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p:cTn id="7" dur="200"/>
                                        <p:tgtEl>
                                          <p:spTgt spid="463"/>
                                        </p:tgtEl>
                                      </p:cBhvr>
                                    </p:animEffect>
                                  </p:childTnLst>
                                </p:cTn>
                              </p:par>
                              <p:par>
                                <p:cTn id="8" presetID="10" presetClass="entr" presetSubtype="0" fill="hold" nodeType="withEffect">
                                  <p:stCondLst>
                                    <p:cond delay="0"/>
                                  </p:stCondLst>
                                  <p:childTnLst>
                                    <p:set>
                                      <p:cBhvr>
                                        <p:cTn id="9" dur="1" fill="hold">
                                          <p:stCondLst>
                                            <p:cond delay="0"/>
                                          </p:stCondLst>
                                        </p:cTn>
                                        <p:tgtEl>
                                          <p:spTgt spid="462"/>
                                        </p:tgtEl>
                                        <p:attrNameLst>
                                          <p:attrName>style.visibility</p:attrName>
                                        </p:attrNameLst>
                                      </p:cBhvr>
                                      <p:to>
                                        <p:strVal val="visible"/>
                                      </p:to>
                                    </p:set>
                                    <p:animEffect transition="in" filter="fade">
                                      <p:cBhvr>
                                        <p:cTn id="10" dur="200"/>
                                        <p:tgtEl>
                                          <p:spTgt spid="4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4"/>
                                        </p:tgtEl>
                                        <p:attrNameLst>
                                          <p:attrName>style.visibility</p:attrName>
                                        </p:attrNameLst>
                                      </p:cBhvr>
                                      <p:to>
                                        <p:strVal val="visible"/>
                                      </p:to>
                                    </p:set>
                                    <p:animEffect transition="in" filter="fade">
                                      <p:cBhvr>
                                        <p:cTn id="15" dur="300"/>
                                        <p:tgtEl>
                                          <p:spTgt spid="464"/>
                                        </p:tgtEl>
                                      </p:cBhvr>
                                    </p:animEffect>
                                  </p:childTnLst>
                                </p:cTn>
                              </p:par>
                              <p:par>
                                <p:cTn id="16" presetID="10" presetClass="entr" presetSubtype="0" fill="hold" nodeType="withEffect">
                                  <p:stCondLst>
                                    <p:cond delay="0"/>
                                  </p:stCondLst>
                                  <p:childTnLst>
                                    <p:set>
                                      <p:cBhvr>
                                        <p:cTn id="17" dur="1" fill="hold">
                                          <p:stCondLst>
                                            <p:cond delay="0"/>
                                          </p:stCondLst>
                                        </p:cTn>
                                        <p:tgtEl>
                                          <p:spTgt spid="465"/>
                                        </p:tgtEl>
                                        <p:attrNameLst>
                                          <p:attrName>style.visibility</p:attrName>
                                        </p:attrNameLst>
                                      </p:cBhvr>
                                      <p:to>
                                        <p:strVal val="visible"/>
                                      </p:to>
                                    </p:set>
                                    <p:animEffect transition="in" filter="fade">
                                      <p:cBhvr>
                                        <p:cTn id="18" dur="3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48"/>
          <p:cNvPicPr preferRelativeResize="0"/>
          <p:nvPr/>
        </p:nvPicPr>
        <p:blipFill rotWithShape="1">
          <a:blip r:embed="rId3">
            <a:alphaModFix/>
          </a:blip>
          <a:srcRect l="55003" t="13149"/>
          <a:stretch/>
        </p:blipFill>
        <p:spPr>
          <a:xfrm>
            <a:off x="9144000" y="2279288"/>
            <a:ext cx="2208676" cy="2329725"/>
          </a:xfrm>
          <a:prstGeom prst="rect">
            <a:avLst/>
          </a:prstGeom>
          <a:noFill/>
          <a:ln>
            <a:noFill/>
          </a:ln>
        </p:spPr>
      </p:pic>
      <p:sp>
        <p:nvSpPr>
          <p:cNvPr id="471" name="Google Shape;471;p48"/>
          <p:cNvSpPr txBox="1">
            <a:spLocks noGrp="1"/>
          </p:cNvSpPr>
          <p:nvPr>
            <p:ph type="title" idx="4294967295"/>
          </p:nvPr>
        </p:nvSpPr>
        <p:spPr>
          <a:xfrm>
            <a:off x="460800" y="658625"/>
            <a:ext cx="3959400" cy="75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a:solidFill>
                  <a:schemeClr val="dk1"/>
                </a:solidFill>
              </a:rPr>
              <a:t>Comparison (Non-text features)</a:t>
            </a:r>
            <a:endParaRPr u="sng">
              <a:solidFill>
                <a:schemeClr val="dk1"/>
              </a:solidFill>
            </a:endParaRPr>
          </a:p>
        </p:txBody>
      </p:sp>
      <p:sp>
        <p:nvSpPr>
          <p:cNvPr id="472" name="Google Shape;472;p48"/>
          <p:cNvSpPr txBox="1">
            <a:spLocks noGrp="1"/>
          </p:cNvSpPr>
          <p:nvPr>
            <p:ph type="body" idx="4294967295"/>
          </p:nvPr>
        </p:nvSpPr>
        <p:spPr>
          <a:xfrm>
            <a:off x="0" y="1272050"/>
            <a:ext cx="4834200" cy="5460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600"/>
              </a:spcBef>
              <a:spcAft>
                <a:spcPts val="1000"/>
              </a:spcAft>
              <a:buSzPts val="1700"/>
              <a:buChar char="-"/>
            </a:pPr>
            <a:r>
              <a:rPr lang="en" sz="1700" b="1"/>
              <a:t>Logistic Regression</a:t>
            </a:r>
            <a:endParaRPr sz="1700"/>
          </a:p>
        </p:txBody>
      </p:sp>
      <p:pic>
        <p:nvPicPr>
          <p:cNvPr id="473" name="Google Shape;473;p48"/>
          <p:cNvPicPr preferRelativeResize="0"/>
          <p:nvPr/>
        </p:nvPicPr>
        <p:blipFill rotWithShape="1">
          <a:blip r:embed="rId4">
            <a:alphaModFix/>
          </a:blip>
          <a:srcRect l="53793" t="12564" b="-430"/>
          <a:stretch/>
        </p:blipFill>
        <p:spPr>
          <a:xfrm>
            <a:off x="5559300" y="1272059"/>
            <a:ext cx="2870650" cy="2836291"/>
          </a:xfrm>
          <a:prstGeom prst="rect">
            <a:avLst/>
          </a:prstGeom>
          <a:noFill/>
          <a:ln>
            <a:noFill/>
          </a:ln>
        </p:spPr>
      </p:pic>
      <p:sp>
        <p:nvSpPr>
          <p:cNvPr id="474" name="Google Shape;474;p48"/>
          <p:cNvSpPr/>
          <p:nvPr/>
        </p:nvSpPr>
        <p:spPr>
          <a:xfrm>
            <a:off x="5974092" y="1706078"/>
            <a:ext cx="974700" cy="690900"/>
          </a:xfrm>
          <a:prstGeom prst="ellipse">
            <a:avLst/>
          </a:prstGeom>
          <a:no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a:off x="6302422" y="1272050"/>
            <a:ext cx="318300" cy="607500"/>
          </a:xfrm>
          <a:prstGeom prst="upArrow">
            <a:avLst>
              <a:gd name="adj1" fmla="val 50000"/>
              <a:gd name="adj2" fmla="val 50000"/>
            </a:avLst>
          </a:prstGeom>
          <a:solidFill>
            <a:srgbClr val="FFE5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8"/>
          <p:cNvSpPr/>
          <p:nvPr/>
        </p:nvSpPr>
        <p:spPr>
          <a:xfrm>
            <a:off x="5974092" y="2961929"/>
            <a:ext cx="974700" cy="690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p:nvPr/>
        </p:nvSpPr>
        <p:spPr>
          <a:xfrm rot="10800000">
            <a:off x="6302332" y="3487068"/>
            <a:ext cx="318300" cy="607500"/>
          </a:xfrm>
          <a:prstGeom prst="up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48"/>
          <p:cNvGrpSpPr/>
          <p:nvPr/>
        </p:nvGrpSpPr>
        <p:grpSpPr>
          <a:xfrm>
            <a:off x="460796" y="1727200"/>
            <a:ext cx="3053073" cy="1289846"/>
            <a:chOff x="-3149000" y="1036615"/>
            <a:chExt cx="3939958" cy="1839746"/>
          </a:xfrm>
        </p:grpSpPr>
        <p:sp>
          <p:nvSpPr>
            <p:cNvPr id="479" name="Google Shape;479;p48"/>
            <p:cNvSpPr/>
            <p:nvPr/>
          </p:nvSpPr>
          <p:spPr>
            <a:xfrm>
              <a:off x="-3149000" y="1563175"/>
              <a:ext cx="1483200" cy="759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517 fake news</a:t>
              </a:r>
              <a:endParaRPr sz="1200"/>
            </a:p>
          </p:txBody>
        </p:sp>
        <p:sp>
          <p:nvSpPr>
            <p:cNvPr id="480" name="Google Shape;480;p48"/>
            <p:cNvSpPr/>
            <p:nvPr/>
          </p:nvSpPr>
          <p:spPr>
            <a:xfrm>
              <a:off x="-1214842" y="2048062"/>
              <a:ext cx="2005800" cy="8283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54 assigned as real</a:t>
              </a:r>
              <a:endParaRPr sz="1200"/>
            </a:p>
          </p:txBody>
        </p:sp>
        <p:sp>
          <p:nvSpPr>
            <p:cNvPr id="481" name="Google Shape;481;p48"/>
            <p:cNvSpPr/>
            <p:nvPr/>
          </p:nvSpPr>
          <p:spPr>
            <a:xfrm>
              <a:off x="-1270946" y="1036615"/>
              <a:ext cx="2061900" cy="7599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463 assigned as fake</a:t>
              </a:r>
              <a:endParaRPr sz="1200"/>
            </a:p>
          </p:txBody>
        </p:sp>
        <p:cxnSp>
          <p:nvCxnSpPr>
            <p:cNvPr id="482" name="Google Shape;482;p48"/>
            <p:cNvCxnSpPr>
              <a:stCxn id="479" idx="6"/>
              <a:endCxn id="481" idx="2"/>
            </p:cNvCxnSpPr>
            <p:nvPr/>
          </p:nvCxnSpPr>
          <p:spPr>
            <a:xfrm rot="10800000" flipH="1">
              <a:off x="-1665800" y="1416625"/>
              <a:ext cx="394800" cy="5265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48"/>
            <p:cNvCxnSpPr>
              <a:stCxn id="479" idx="6"/>
              <a:endCxn id="480" idx="2"/>
            </p:cNvCxnSpPr>
            <p:nvPr/>
          </p:nvCxnSpPr>
          <p:spPr>
            <a:xfrm>
              <a:off x="-1665800" y="1943125"/>
              <a:ext cx="450900" cy="519000"/>
            </a:xfrm>
            <a:prstGeom prst="straightConnector1">
              <a:avLst/>
            </a:prstGeom>
            <a:noFill/>
            <a:ln w="9525" cap="flat" cmpd="sng">
              <a:solidFill>
                <a:schemeClr val="dk2"/>
              </a:solidFill>
              <a:prstDash val="solid"/>
              <a:round/>
              <a:headEnd type="none" w="med" len="med"/>
              <a:tailEnd type="none" w="med" len="med"/>
            </a:ln>
          </p:spPr>
        </p:cxnSp>
      </p:grpSp>
      <p:grpSp>
        <p:nvGrpSpPr>
          <p:cNvPr id="484" name="Google Shape;484;p48"/>
          <p:cNvGrpSpPr/>
          <p:nvPr/>
        </p:nvGrpSpPr>
        <p:grpSpPr>
          <a:xfrm>
            <a:off x="460796" y="3556000"/>
            <a:ext cx="3053073" cy="1289846"/>
            <a:chOff x="-3149000" y="1036615"/>
            <a:chExt cx="3939958" cy="1839746"/>
          </a:xfrm>
        </p:grpSpPr>
        <p:sp>
          <p:nvSpPr>
            <p:cNvPr id="485" name="Google Shape;485;p48"/>
            <p:cNvSpPr/>
            <p:nvPr/>
          </p:nvSpPr>
          <p:spPr>
            <a:xfrm>
              <a:off x="-3149000" y="1563175"/>
              <a:ext cx="1483200" cy="759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436 fake news</a:t>
              </a:r>
              <a:endParaRPr sz="1200"/>
            </a:p>
          </p:txBody>
        </p:sp>
        <p:sp>
          <p:nvSpPr>
            <p:cNvPr id="486" name="Google Shape;486;p48"/>
            <p:cNvSpPr/>
            <p:nvPr/>
          </p:nvSpPr>
          <p:spPr>
            <a:xfrm>
              <a:off x="-1214842" y="2048062"/>
              <a:ext cx="2005800" cy="8283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114 assigned as real</a:t>
              </a:r>
              <a:endParaRPr sz="1200"/>
            </a:p>
          </p:txBody>
        </p:sp>
        <p:sp>
          <p:nvSpPr>
            <p:cNvPr id="487" name="Google Shape;487;p48"/>
            <p:cNvSpPr/>
            <p:nvPr/>
          </p:nvSpPr>
          <p:spPr>
            <a:xfrm>
              <a:off x="-1270946" y="1036615"/>
              <a:ext cx="2061900" cy="7599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322 assigned as fake</a:t>
              </a:r>
              <a:endParaRPr sz="1200"/>
            </a:p>
          </p:txBody>
        </p:sp>
        <p:cxnSp>
          <p:nvCxnSpPr>
            <p:cNvPr id="488" name="Google Shape;488;p48"/>
            <p:cNvCxnSpPr>
              <a:stCxn id="485" idx="6"/>
              <a:endCxn id="487" idx="2"/>
            </p:cNvCxnSpPr>
            <p:nvPr/>
          </p:nvCxnSpPr>
          <p:spPr>
            <a:xfrm rot="10800000" flipH="1">
              <a:off x="-1665800" y="1416625"/>
              <a:ext cx="394800" cy="526500"/>
            </a:xfrm>
            <a:prstGeom prst="straightConnector1">
              <a:avLst/>
            </a:prstGeom>
            <a:noFill/>
            <a:ln w="9525" cap="flat" cmpd="sng">
              <a:solidFill>
                <a:schemeClr val="dk2"/>
              </a:solidFill>
              <a:prstDash val="solid"/>
              <a:round/>
              <a:headEnd type="none" w="med" len="med"/>
              <a:tailEnd type="none" w="med" len="med"/>
            </a:ln>
          </p:spPr>
        </p:cxnSp>
        <p:cxnSp>
          <p:nvCxnSpPr>
            <p:cNvPr id="489" name="Google Shape;489;p48"/>
            <p:cNvCxnSpPr>
              <a:stCxn id="485" idx="6"/>
              <a:endCxn id="486" idx="2"/>
            </p:cNvCxnSpPr>
            <p:nvPr/>
          </p:nvCxnSpPr>
          <p:spPr>
            <a:xfrm>
              <a:off x="-1665800" y="1943125"/>
              <a:ext cx="450900" cy="519000"/>
            </a:xfrm>
            <a:prstGeom prst="straightConnector1">
              <a:avLst/>
            </a:prstGeom>
            <a:noFill/>
            <a:ln w="9525" cap="flat" cmpd="sng">
              <a:solidFill>
                <a:schemeClr val="dk2"/>
              </a:solidFill>
              <a:prstDash val="solid"/>
              <a:round/>
              <a:headEnd type="none" w="med" len="med"/>
              <a:tailEnd type="none" w="med" len="med"/>
            </a:ln>
          </p:spPr>
        </p:cxnSp>
      </p:grpSp>
      <p:sp>
        <p:nvSpPr>
          <p:cNvPr id="490" name="Google Shape;490;p48"/>
          <p:cNvSpPr/>
          <p:nvPr/>
        </p:nvSpPr>
        <p:spPr>
          <a:xfrm>
            <a:off x="3651296" y="3525071"/>
            <a:ext cx="1149300" cy="5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38761D"/>
                </a:solidFill>
              </a:rPr>
              <a:t>74%</a:t>
            </a:r>
            <a:endParaRPr sz="1900">
              <a:solidFill>
                <a:srgbClr val="38761D"/>
              </a:solidFill>
            </a:endParaRPr>
          </a:p>
        </p:txBody>
      </p:sp>
      <p:sp>
        <p:nvSpPr>
          <p:cNvPr id="491" name="Google Shape;491;p48"/>
          <p:cNvSpPr/>
          <p:nvPr/>
        </p:nvSpPr>
        <p:spPr>
          <a:xfrm>
            <a:off x="3666271" y="1687458"/>
            <a:ext cx="1149300" cy="5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38761D"/>
                </a:solidFill>
              </a:rPr>
              <a:t>90%</a:t>
            </a:r>
            <a:endParaRPr sz="1900">
              <a:solidFill>
                <a:srgbClr val="38761D"/>
              </a:solidFill>
            </a:endParaRPr>
          </a:p>
        </p:txBody>
      </p:sp>
      <p:sp>
        <p:nvSpPr>
          <p:cNvPr id="492" name="Google Shape;492;p48"/>
          <p:cNvSpPr/>
          <p:nvPr/>
        </p:nvSpPr>
        <p:spPr>
          <a:xfrm>
            <a:off x="5974149" y="1607222"/>
            <a:ext cx="974700" cy="25008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txBox="1">
            <a:spLocks noGrp="1"/>
          </p:cNvSpPr>
          <p:nvPr>
            <p:ph type="body" idx="4294967295"/>
          </p:nvPr>
        </p:nvSpPr>
        <p:spPr>
          <a:xfrm>
            <a:off x="0" y="3171150"/>
            <a:ext cx="4834200" cy="5460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600"/>
              </a:spcBef>
              <a:spcAft>
                <a:spcPts val="0"/>
              </a:spcAft>
              <a:buSzPts val="1700"/>
              <a:buChar char="-"/>
            </a:pPr>
            <a:r>
              <a:rPr lang="en" sz="1700" b="1"/>
              <a:t>Naive Bayes</a:t>
            </a:r>
            <a:endParaRPr sz="1700" b="1"/>
          </a:p>
          <a:p>
            <a:pPr marL="0" lvl="0" indent="0" algn="l" rtl="0">
              <a:lnSpc>
                <a:spcPct val="100000"/>
              </a:lnSpc>
              <a:spcBef>
                <a:spcPts val="1000"/>
              </a:spcBef>
              <a:spcAft>
                <a:spcPts val="1000"/>
              </a:spcAft>
              <a:buNone/>
            </a:pPr>
            <a:endParaRPr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200"/>
                                        <p:tgtEl>
                                          <p:spTgt spid="4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4"/>
                                        </p:tgtEl>
                                        <p:attrNameLst>
                                          <p:attrName>style.visibility</p:attrName>
                                        </p:attrNameLst>
                                      </p:cBhvr>
                                      <p:to>
                                        <p:strVal val="visible"/>
                                      </p:to>
                                    </p:set>
                                    <p:animEffect transition="in" filter="fade">
                                      <p:cBhvr>
                                        <p:cTn id="12" dur="200"/>
                                        <p:tgtEl>
                                          <p:spTgt spid="474"/>
                                        </p:tgtEl>
                                      </p:cBhvr>
                                    </p:animEffect>
                                  </p:childTnLst>
                                </p:cTn>
                              </p:par>
                              <p:par>
                                <p:cTn id="13" presetID="10" presetClass="entr" presetSubtype="0" fill="hold" nodeType="withEffect">
                                  <p:stCondLst>
                                    <p:cond delay="0"/>
                                  </p:stCondLst>
                                  <p:childTnLst>
                                    <p:set>
                                      <p:cBhvr>
                                        <p:cTn id="14" dur="1" fill="hold">
                                          <p:stCondLst>
                                            <p:cond delay="0"/>
                                          </p:stCondLst>
                                        </p:cTn>
                                        <p:tgtEl>
                                          <p:spTgt spid="475"/>
                                        </p:tgtEl>
                                        <p:attrNameLst>
                                          <p:attrName>style.visibility</p:attrName>
                                        </p:attrNameLst>
                                      </p:cBhvr>
                                      <p:to>
                                        <p:strVal val="visible"/>
                                      </p:to>
                                    </p:set>
                                    <p:animEffect transition="in" filter="fade">
                                      <p:cBhvr>
                                        <p:cTn id="15" dur="200"/>
                                        <p:tgtEl>
                                          <p:spTgt spid="475"/>
                                        </p:tgtEl>
                                      </p:cBhvr>
                                    </p:animEffect>
                                  </p:childTnLst>
                                </p:cTn>
                              </p:par>
                              <p:par>
                                <p:cTn id="16" presetID="10" presetClass="exit" presetSubtype="0" fill="hold" nodeType="withEffect">
                                  <p:stCondLst>
                                    <p:cond delay="0"/>
                                  </p:stCondLst>
                                  <p:childTnLst>
                                    <p:animEffect transition="out" filter="fade">
                                      <p:cBhvr>
                                        <p:cTn id="17" dur="200"/>
                                        <p:tgtEl>
                                          <p:spTgt spid="492"/>
                                        </p:tgtEl>
                                      </p:cBhvr>
                                    </p:animEffect>
                                    <p:set>
                                      <p:cBhvr>
                                        <p:cTn id="18" dur="1" fill="hold">
                                          <p:stCondLst>
                                            <p:cond delay="200"/>
                                          </p:stCondLst>
                                        </p:cTn>
                                        <p:tgtEl>
                                          <p:spTgt spid="49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6"/>
                                        </p:tgtEl>
                                        <p:attrNameLst>
                                          <p:attrName>style.visibility</p:attrName>
                                        </p:attrNameLst>
                                      </p:cBhvr>
                                      <p:to>
                                        <p:strVal val="visible"/>
                                      </p:to>
                                    </p:set>
                                    <p:animEffect transition="in" filter="fade">
                                      <p:cBhvr>
                                        <p:cTn id="23" dur="200"/>
                                        <p:tgtEl>
                                          <p:spTgt spid="476"/>
                                        </p:tgtEl>
                                      </p:cBhvr>
                                    </p:animEffect>
                                  </p:childTnLst>
                                </p:cTn>
                              </p:par>
                              <p:par>
                                <p:cTn id="24" presetID="10" presetClass="entr" presetSubtype="0" fill="hold" nodeType="withEffect">
                                  <p:stCondLst>
                                    <p:cond delay="0"/>
                                  </p:stCondLst>
                                  <p:childTnLst>
                                    <p:set>
                                      <p:cBhvr>
                                        <p:cTn id="25" dur="1" fill="hold">
                                          <p:stCondLst>
                                            <p:cond delay="0"/>
                                          </p:stCondLst>
                                        </p:cTn>
                                        <p:tgtEl>
                                          <p:spTgt spid="477"/>
                                        </p:tgtEl>
                                        <p:attrNameLst>
                                          <p:attrName>style.visibility</p:attrName>
                                        </p:attrNameLst>
                                      </p:cBhvr>
                                      <p:to>
                                        <p:strVal val="visible"/>
                                      </p:to>
                                    </p:set>
                                    <p:animEffect transition="in" filter="fade">
                                      <p:cBhvr>
                                        <p:cTn id="26" dur="200"/>
                                        <p:tgtEl>
                                          <p:spTgt spid="4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2"/>
                                        </p:tgtEl>
                                        <p:attrNameLst>
                                          <p:attrName>style.visibility</p:attrName>
                                        </p:attrNameLst>
                                      </p:cBhvr>
                                      <p:to>
                                        <p:strVal val="visible"/>
                                      </p:to>
                                    </p:set>
                                    <p:animEffect transition="in" filter="fade">
                                      <p:cBhvr>
                                        <p:cTn id="31" dur="300"/>
                                        <p:tgtEl>
                                          <p:spTgt spid="472"/>
                                        </p:tgtEl>
                                      </p:cBhvr>
                                    </p:animEffect>
                                  </p:childTnLst>
                                </p:cTn>
                              </p:par>
                              <p:par>
                                <p:cTn id="32" presetID="10" presetClass="entr" presetSubtype="0" fill="hold" nodeType="withEffect">
                                  <p:stCondLst>
                                    <p:cond delay="0"/>
                                  </p:stCondLst>
                                  <p:childTnLst>
                                    <p:set>
                                      <p:cBhvr>
                                        <p:cTn id="33" dur="1" fill="hold">
                                          <p:stCondLst>
                                            <p:cond delay="0"/>
                                          </p:stCondLst>
                                        </p:cTn>
                                        <p:tgtEl>
                                          <p:spTgt spid="478"/>
                                        </p:tgtEl>
                                        <p:attrNameLst>
                                          <p:attrName>style.visibility</p:attrName>
                                        </p:attrNameLst>
                                      </p:cBhvr>
                                      <p:to>
                                        <p:strVal val="visible"/>
                                      </p:to>
                                    </p:set>
                                    <p:animEffect transition="in" filter="fade">
                                      <p:cBhvr>
                                        <p:cTn id="34" dur="200"/>
                                        <p:tgtEl>
                                          <p:spTgt spid="478"/>
                                        </p:tgtEl>
                                      </p:cBhvr>
                                    </p:animEffect>
                                  </p:childTnLst>
                                </p:cTn>
                              </p:par>
                              <p:par>
                                <p:cTn id="35" presetID="10" presetClass="entr" presetSubtype="0" fill="hold" nodeType="withEffect">
                                  <p:stCondLst>
                                    <p:cond delay="0"/>
                                  </p:stCondLst>
                                  <p:childTnLst>
                                    <p:set>
                                      <p:cBhvr>
                                        <p:cTn id="36" dur="1" fill="hold">
                                          <p:stCondLst>
                                            <p:cond delay="0"/>
                                          </p:stCondLst>
                                        </p:cTn>
                                        <p:tgtEl>
                                          <p:spTgt spid="491"/>
                                        </p:tgtEl>
                                        <p:attrNameLst>
                                          <p:attrName>style.visibility</p:attrName>
                                        </p:attrNameLst>
                                      </p:cBhvr>
                                      <p:to>
                                        <p:strVal val="visible"/>
                                      </p:to>
                                    </p:set>
                                    <p:animEffect transition="in" filter="fade">
                                      <p:cBhvr>
                                        <p:cTn id="37" dur="200"/>
                                        <p:tgtEl>
                                          <p:spTgt spid="49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4"/>
                                        </p:tgtEl>
                                        <p:attrNameLst>
                                          <p:attrName>style.visibility</p:attrName>
                                        </p:attrNameLst>
                                      </p:cBhvr>
                                      <p:to>
                                        <p:strVal val="visible"/>
                                      </p:to>
                                    </p:set>
                                    <p:animEffect transition="in" filter="fade">
                                      <p:cBhvr>
                                        <p:cTn id="42" dur="200"/>
                                        <p:tgtEl>
                                          <p:spTgt spid="484"/>
                                        </p:tgtEl>
                                      </p:cBhvr>
                                    </p:animEffect>
                                  </p:childTnLst>
                                </p:cTn>
                              </p:par>
                              <p:par>
                                <p:cTn id="43" presetID="10" presetClass="entr" presetSubtype="0" fill="hold" nodeType="withEffect">
                                  <p:stCondLst>
                                    <p:cond delay="0"/>
                                  </p:stCondLst>
                                  <p:childTnLst>
                                    <p:set>
                                      <p:cBhvr>
                                        <p:cTn id="44" dur="1" fill="hold">
                                          <p:stCondLst>
                                            <p:cond delay="0"/>
                                          </p:stCondLst>
                                        </p:cTn>
                                        <p:tgtEl>
                                          <p:spTgt spid="490"/>
                                        </p:tgtEl>
                                        <p:attrNameLst>
                                          <p:attrName>style.visibility</p:attrName>
                                        </p:attrNameLst>
                                      </p:cBhvr>
                                      <p:to>
                                        <p:strVal val="visible"/>
                                      </p:to>
                                    </p:set>
                                    <p:animEffect transition="in" filter="fade">
                                      <p:cBhvr>
                                        <p:cTn id="45" dur="200"/>
                                        <p:tgtEl>
                                          <p:spTgt spid="490"/>
                                        </p:tgtEl>
                                      </p:cBhvr>
                                    </p:animEffect>
                                  </p:childTnLst>
                                </p:cTn>
                              </p:par>
                              <p:par>
                                <p:cTn id="46" presetID="10" presetClass="entr" presetSubtype="0" fill="hold" nodeType="withEffect">
                                  <p:stCondLst>
                                    <p:cond delay="0"/>
                                  </p:stCondLst>
                                  <p:childTnLst>
                                    <p:set>
                                      <p:cBhvr>
                                        <p:cTn id="47" dur="1" fill="hold">
                                          <p:stCondLst>
                                            <p:cond delay="0"/>
                                          </p:stCondLst>
                                        </p:cTn>
                                        <p:tgtEl>
                                          <p:spTgt spid="493"/>
                                        </p:tgtEl>
                                        <p:attrNameLst>
                                          <p:attrName>style.visibility</p:attrName>
                                        </p:attrNameLst>
                                      </p:cBhvr>
                                      <p:to>
                                        <p:strVal val="visible"/>
                                      </p:to>
                                    </p:set>
                                    <p:animEffect transition="in" filter="fade">
                                      <p:cBhvr>
                                        <p:cTn id="48" dur="2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Preprocessing and Modeling -</a:t>
            </a:r>
            <a:r>
              <a:rPr lang="en" b="1"/>
              <a:t> Text features (NLP)</a:t>
            </a:r>
            <a:endParaRPr b="1"/>
          </a:p>
        </p:txBody>
      </p:sp>
      <p:sp>
        <p:nvSpPr>
          <p:cNvPr id="499" name="Google Shape;499;p49"/>
          <p:cNvSpPr txBox="1">
            <a:spLocks noGrp="1"/>
          </p:cNvSpPr>
          <p:nvPr>
            <p:ph type="body" idx="1"/>
          </p:nvPr>
        </p:nvSpPr>
        <p:spPr>
          <a:xfrm>
            <a:off x="854375" y="1220675"/>
            <a:ext cx="5767500" cy="1351200"/>
          </a:xfrm>
          <a:prstGeom prst="rect">
            <a:avLst/>
          </a:prstGeom>
        </p:spPr>
        <p:txBody>
          <a:bodyPr spcFirstLastPara="1" wrap="square" lIns="91425" tIns="91425" rIns="91425" bIns="91425" anchor="t" anchorCtr="0">
            <a:noAutofit/>
          </a:bodyPr>
          <a:lstStyle/>
          <a:p>
            <a:pPr marL="457200" lvl="0" indent="-330200" algn="l" rtl="0">
              <a:spcBef>
                <a:spcPts val="600"/>
              </a:spcBef>
              <a:spcAft>
                <a:spcPts val="0"/>
              </a:spcAft>
              <a:buSzPts val="1600"/>
              <a:buChar char="-"/>
            </a:pPr>
            <a:r>
              <a:rPr lang="en" sz="1600" b="1"/>
              <a:t>Preprocessing:</a:t>
            </a:r>
            <a:endParaRPr sz="1600"/>
          </a:p>
          <a:p>
            <a:pPr marL="914400" lvl="1" indent="-330200" algn="l" rtl="0">
              <a:spcBef>
                <a:spcPts val="0"/>
              </a:spcBef>
              <a:spcAft>
                <a:spcPts val="0"/>
              </a:spcAft>
              <a:buSzPts val="1600"/>
              <a:buChar char="-"/>
            </a:pPr>
            <a:r>
              <a:rPr lang="en" sz="1600"/>
              <a:t>Conversion of textual data into vectorized forms:</a:t>
            </a:r>
            <a:endParaRPr sz="1600"/>
          </a:p>
          <a:p>
            <a:pPr marL="1371600" lvl="2" indent="-330200" algn="l" rtl="0">
              <a:spcBef>
                <a:spcPts val="0"/>
              </a:spcBef>
              <a:spcAft>
                <a:spcPts val="0"/>
              </a:spcAft>
              <a:buSzPts val="1600"/>
              <a:buChar char="-"/>
            </a:pPr>
            <a:r>
              <a:rPr lang="en" sz="1600"/>
              <a:t>Count Vectorizer (1, 3)</a:t>
            </a:r>
            <a:endParaRPr sz="1600"/>
          </a:p>
          <a:p>
            <a:pPr marL="1371600" lvl="2" indent="-330200" algn="l" rtl="0">
              <a:spcBef>
                <a:spcPts val="0"/>
              </a:spcBef>
              <a:spcAft>
                <a:spcPts val="0"/>
              </a:spcAft>
              <a:buSzPts val="1600"/>
              <a:buChar char="-"/>
            </a:pPr>
            <a:r>
              <a:rPr lang="en" sz="1600"/>
              <a:t>TF-IDF Vectorizer (1, 3) </a:t>
            </a:r>
            <a:endParaRPr sz="1600"/>
          </a:p>
        </p:txBody>
      </p:sp>
      <p:pic>
        <p:nvPicPr>
          <p:cNvPr id="500" name="Google Shape;500;p49"/>
          <p:cNvPicPr preferRelativeResize="0"/>
          <p:nvPr/>
        </p:nvPicPr>
        <p:blipFill>
          <a:blip r:embed="rId3">
            <a:alphaModFix/>
          </a:blip>
          <a:stretch>
            <a:fillRect/>
          </a:stretch>
        </p:blipFill>
        <p:spPr>
          <a:xfrm>
            <a:off x="3450650" y="2713826"/>
            <a:ext cx="890488" cy="2153225"/>
          </a:xfrm>
          <a:prstGeom prst="rect">
            <a:avLst/>
          </a:prstGeom>
          <a:noFill/>
          <a:ln>
            <a:noFill/>
          </a:ln>
        </p:spPr>
      </p:pic>
      <p:pic>
        <p:nvPicPr>
          <p:cNvPr id="501" name="Google Shape;501;p49"/>
          <p:cNvPicPr preferRelativeResize="0"/>
          <p:nvPr/>
        </p:nvPicPr>
        <p:blipFill rotWithShape="1">
          <a:blip r:embed="rId4">
            <a:alphaModFix/>
          </a:blip>
          <a:srcRect t="9836"/>
          <a:stretch/>
        </p:blipFill>
        <p:spPr>
          <a:xfrm>
            <a:off x="1255125" y="2713825"/>
            <a:ext cx="1890650" cy="2153225"/>
          </a:xfrm>
          <a:prstGeom prst="rect">
            <a:avLst/>
          </a:prstGeom>
          <a:noFill/>
          <a:ln>
            <a:noFill/>
          </a:ln>
        </p:spPr>
      </p:pic>
      <p:pic>
        <p:nvPicPr>
          <p:cNvPr id="502" name="Google Shape;502;p49"/>
          <p:cNvPicPr preferRelativeResize="0"/>
          <p:nvPr/>
        </p:nvPicPr>
        <p:blipFill>
          <a:blip r:embed="rId5">
            <a:alphaModFix/>
          </a:blip>
          <a:stretch>
            <a:fillRect/>
          </a:stretch>
        </p:blipFill>
        <p:spPr>
          <a:xfrm>
            <a:off x="4646013" y="2713825"/>
            <a:ext cx="4325062" cy="1997518"/>
          </a:xfrm>
          <a:prstGeom prst="rect">
            <a:avLst/>
          </a:prstGeom>
          <a:noFill/>
          <a:ln>
            <a:noFill/>
          </a:ln>
        </p:spPr>
      </p:pic>
      <p:grpSp>
        <p:nvGrpSpPr>
          <p:cNvPr id="503" name="Google Shape;503;p49"/>
          <p:cNvGrpSpPr/>
          <p:nvPr/>
        </p:nvGrpSpPr>
        <p:grpSpPr>
          <a:xfrm>
            <a:off x="4530700" y="2926398"/>
            <a:ext cx="4484400" cy="1776000"/>
            <a:chOff x="4530700" y="2926398"/>
            <a:chExt cx="4484400" cy="1776000"/>
          </a:xfrm>
        </p:grpSpPr>
        <p:sp>
          <p:nvSpPr>
            <p:cNvPr id="504" name="Google Shape;504;p49"/>
            <p:cNvSpPr/>
            <p:nvPr/>
          </p:nvSpPr>
          <p:spPr>
            <a:xfrm>
              <a:off x="4530700" y="3459798"/>
              <a:ext cx="674400" cy="252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9"/>
            <p:cNvSpPr/>
            <p:nvPr/>
          </p:nvSpPr>
          <p:spPr>
            <a:xfrm>
              <a:off x="6359500" y="3688398"/>
              <a:ext cx="674400" cy="252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7578700" y="4450398"/>
              <a:ext cx="674400" cy="252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9"/>
            <p:cNvSpPr/>
            <p:nvPr/>
          </p:nvSpPr>
          <p:spPr>
            <a:xfrm>
              <a:off x="8340700" y="2926398"/>
              <a:ext cx="674400" cy="252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300"/>
                                        <p:tgtEl>
                                          <p:spTgt spid="5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gtEl>
                                        <p:attrNameLst>
                                          <p:attrName>style.visibility</p:attrName>
                                        </p:attrNameLst>
                                      </p:cBhvr>
                                      <p:to>
                                        <p:strVal val="visible"/>
                                      </p:to>
                                    </p:set>
                                    <p:animEffect transition="in" filter="fade">
                                      <p:cBhvr>
                                        <p:cTn id="12" dur="300"/>
                                        <p:tgtEl>
                                          <p:spTgt spid="5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2"/>
                                        </p:tgtEl>
                                        <p:attrNameLst>
                                          <p:attrName>style.visibility</p:attrName>
                                        </p:attrNameLst>
                                      </p:cBhvr>
                                      <p:to>
                                        <p:strVal val="visible"/>
                                      </p:to>
                                    </p:set>
                                    <p:animEffect transition="in" filter="fade">
                                      <p:cBhvr>
                                        <p:cTn id="17" dur="300"/>
                                        <p:tgtEl>
                                          <p:spTgt spid="502"/>
                                        </p:tgtEl>
                                      </p:cBhvr>
                                    </p:animEffect>
                                  </p:childTnLst>
                                </p:cTn>
                              </p:par>
                              <p:par>
                                <p:cTn id="18" presetID="10" presetClass="entr" presetSubtype="0" fill="hold" nodeType="withEffect">
                                  <p:stCondLst>
                                    <p:cond delay="0"/>
                                  </p:stCondLst>
                                  <p:childTnLst>
                                    <p:set>
                                      <p:cBhvr>
                                        <p:cTn id="19" dur="1" fill="hold">
                                          <p:stCondLst>
                                            <p:cond delay="0"/>
                                          </p:stCondLst>
                                        </p:cTn>
                                        <p:tgtEl>
                                          <p:spTgt spid="503"/>
                                        </p:tgtEl>
                                        <p:attrNameLst>
                                          <p:attrName>style.visibility</p:attrName>
                                        </p:attrNameLst>
                                      </p:cBhvr>
                                      <p:to>
                                        <p:strVal val="visible"/>
                                      </p:to>
                                    </p:set>
                                    <p:animEffect transition="in" filter="fade">
                                      <p:cBhvr>
                                        <p:cTn id="20" dur="2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0"/>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Preprocessing and Modeling -</a:t>
            </a:r>
            <a:r>
              <a:rPr lang="en" b="1"/>
              <a:t> Text features (NLP)</a:t>
            </a:r>
            <a:endParaRPr b="1"/>
          </a:p>
        </p:txBody>
      </p:sp>
      <p:sp>
        <p:nvSpPr>
          <p:cNvPr id="513" name="Google Shape;513;p50"/>
          <p:cNvSpPr txBox="1">
            <a:spLocks noGrp="1"/>
          </p:cNvSpPr>
          <p:nvPr>
            <p:ph type="body" idx="1"/>
          </p:nvPr>
        </p:nvSpPr>
        <p:spPr>
          <a:xfrm>
            <a:off x="854375" y="1220675"/>
            <a:ext cx="5767500" cy="2187900"/>
          </a:xfrm>
          <a:prstGeom prst="rect">
            <a:avLst/>
          </a:prstGeom>
        </p:spPr>
        <p:txBody>
          <a:bodyPr spcFirstLastPara="1" wrap="square" lIns="91425" tIns="91425" rIns="91425" bIns="91425" anchor="t" anchorCtr="0">
            <a:noAutofit/>
          </a:bodyPr>
          <a:lstStyle/>
          <a:p>
            <a:pPr marL="457200" lvl="0" indent="-330200" algn="l" rtl="0">
              <a:spcBef>
                <a:spcPts val="600"/>
              </a:spcBef>
              <a:spcAft>
                <a:spcPts val="0"/>
              </a:spcAft>
              <a:buSzPts val="1600"/>
              <a:buChar char="-"/>
            </a:pPr>
            <a:r>
              <a:rPr lang="en" sz="1600" b="1"/>
              <a:t>Modeling:</a:t>
            </a:r>
            <a:endParaRPr sz="1600"/>
          </a:p>
          <a:p>
            <a:pPr marL="914400" lvl="1" indent="-330200" algn="l" rtl="0">
              <a:spcBef>
                <a:spcPts val="0"/>
              </a:spcBef>
              <a:spcAft>
                <a:spcPts val="0"/>
              </a:spcAft>
              <a:buSzPts val="1600"/>
              <a:buChar char="-"/>
            </a:pPr>
            <a:r>
              <a:rPr lang="en" sz="1600"/>
              <a:t>Logistic Regression</a:t>
            </a:r>
            <a:endParaRPr sz="1600"/>
          </a:p>
          <a:p>
            <a:pPr marL="914400" lvl="1" indent="-330200" algn="l" rtl="0">
              <a:spcBef>
                <a:spcPts val="0"/>
              </a:spcBef>
              <a:spcAft>
                <a:spcPts val="0"/>
              </a:spcAft>
              <a:buSzPts val="1600"/>
              <a:buChar char="-"/>
            </a:pPr>
            <a:r>
              <a:rPr lang="en" sz="1600"/>
              <a:t>K-Nearest Neighbors</a:t>
            </a:r>
            <a:endParaRPr sz="1600"/>
          </a:p>
          <a:p>
            <a:pPr marL="914400" lvl="1" indent="-330200" algn="l" rtl="0">
              <a:spcBef>
                <a:spcPts val="0"/>
              </a:spcBef>
              <a:spcAft>
                <a:spcPts val="0"/>
              </a:spcAft>
              <a:buSzPts val="1600"/>
              <a:buChar char="-"/>
            </a:pPr>
            <a:r>
              <a:rPr lang="en" sz="1600"/>
              <a:t>Naive Bayes</a:t>
            </a:r>
            <a:br>
              <a:rPr lang="en" sz="1600"/>
            </a:br>
            <a:endParaRPr sz="1600"/>
          </a:p>
          <a:p>
            <a:pPr marL="457200" lvl="0" indent="-330200" algn="l" rtl="0">
              <a:spcBef>
                <a:spcPts val="0"/>
              </a:spcBef>
              <a:spcAft>
                <a:spcPts val="0"/>
              </a:spcAft>
              <a:buClr>
                <a:schemeClr val="accent1"/>
              </a:buClr>
              <a:buSzPts val="1600"/>
              <a:buChar char="-"/>
            </a:pPr>
            <a:r>
              <a:rPr lang="en" sz="1600"/>
              <a:t>Hyperparameter tuning thru GridSearchCV</a:t>
            </a:r>
            <a:endParaRPr sz="1600"/>
          </a:p>
          <a:p>
            <a:pPr marL="914400" lvl="1" indent="-330200" algn="l" rtl="0">
              <a:spcBef>
                <a:spcPts val="0"/>
              </a:spcBef>
              <a:spcAft>
                <a:spcPts val="0"/>
              </a:spcAft>
              <a:buSzPts val="1600"/>
              <a:buChar char="-"/>
            </a:pPr>
            <a:r>
              <a:rPr lang="en" sz="1600"/>
              <a:t>Optimized alpha value of 1.5</a:t>
            </a:r>
            <a:endParaRPr sz="1600"/>
          </a:p>
        </p:txBody>
      </p:sp>
      <p:pic>
        <p:nvPicPr>
          <p:cNvPr id="514" name="Google Shape;514;p50"/>
          <p:cNvPicPr preferRelativeResize="0"/>
          <p:nvPr/>
        </p:nvPicPr>
        <p:blipFill>
          <a:blip r:embed="rId3">
            <a:alphaModFix/>
          </a:blip>
          <a:stretch>
            <a:fillRect/>
          </a:stretch>
        </p:blipFill>
        <p:spPr>
          <a:xfrm>
            <a:off x="5390600" y="1208100"/>
            <a:ext cx="3610151" cy="2727300"/>
          </a:xfrm>
          <a:prstGeom prst="rect">
            <a:avLst/>
          </a:prstGeom>
          <a:noFill/>
          <a:ln>
            <a:noFill/>
          </a:ln>
        </p:spPr>
      </p:pic>
      <p:sp>
        <p:nvSpPr>
          <p:cNvPr id="515" name="Google Shape;515;p50"/>
          <p:cNvSpPr/>
          <p:nvPr/>
        </p:nvSpPr>
        <p:spPr>
          <a:xfrm>
            <a:off x="6258825" y="1482750"/>
            <a:ext cx="248400" cy="252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txBox="1"/>
          <p:nvPr/>
        </p:nvSpPr>
        <p:spPr>
          <a:xfrm>
            <a:off x="6185600" y="1784675"/>
            <a:ext cx="1061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0000"/>
                </a:solidFill>
                <a:latin typeface="Roboto"/>
                <a:ea typeface="Roboto"/>
                <a:cs typeface="Roboto"/>
                <a:sym typeface="Roboto"/>
              </a:rPr>
              <a:t>Alpha = 1.5</a:t>
            </a:r>
            <a:endParaRPr sz="1200">
              <a:solidFill>
                <a:srgbClr val="FF0000"/>
              </a:solidFill>
              <a:latin typeface="Roboto"/>
              <a:ea typeface="Roboto"/>
              <a:cs typeface="Roboto"/>
              <a:sym typeface="Roboto"/>
            </a:endParaRPr>
          </a:p>
        </p:txBody>
      </p:sp>
      <p:graphicFrame>
        <p:nvGraphicFramePr>
          <p:cNvPr id="517" name="Google Shape;517;p50"/>
          <p:cNvGraphicFramePr/>
          <p:nvPr/>
        </p:nvGraphicFramePr>
        <p:xfrm>
          <a:off x="1012500" y="3802150"/>
          <a:ext cx="3000000" cy="3000000"/>
        </p:xfrm>
        <a:graphic>
          <a:graphicData uri="http://schemas.openxmlformats.org/drawingml/2006/table">
            <a:tbl>
              <a:tblPr>
                <a:noFill/>
                <a:tableStyleId>{A0A48ACD-D535-4277-B326-FDF7AE8DAAD7}</a:tableStyleId>
              </a:tblPr>
              <a:tblGrid>
                <a:gridCol w="2047875">
                  <a:extLst>
                    <a:ext uri="{9D8B030D-6E8A-4147-A177-3AD203B41FA5}">
                      <a16:colId xmlns:a16="http://schemas.microsoft.com/office/drawing/2014/main" val="20000"/>
                    </a:ext>
                  </a:extLst>
                </a:gridCol>
                <a:gridCol w="1019175">
                  <a:extLst>
                    <a:ext uri="{9D8B030D-6E8A-4147-A177-3AD203B41FA5}">
                      <a16:colId xmlns:a16="http://schemas.microsoft.com/office/drawing/2014/main" val="20001"/>
                    </a:ext>
                  </a:extLst>
                </a:gridCol>
                <a:gridCol w="971550">
                  <a:extLst>
                    <a:ext uri="{9D8B030D-6E8A-4147-A177-3AD203B41FA5}">
                      <a16:colId xmlns:a16="http://schemas.microsoft.com/office/drawing/2014/main" val="20002"/>
                    </a:ext>
                  </a:extLst>
                </a:gridCol>
              </a:tblGrid>
              <a:tr h="200025">
                <a:tc>
                  <a:txBody>
                    <a:bodyPr/>
                    <a:lstStyle/>
                    <a:p>
                      <a:pPr marL="0" lvl="0" indent="0" algn="l" rtl="0">
                        <a:spcBef>
                          <a:spcPts val="0"/>
                        </a:spcBef>
                        <a:spcAft>
                          <a:spcPts val="0"/>
                        </a:spcAft>
                        <a:buNone/>
                      </a:pPr>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tc>
                  <a:txBody>
                    <a:bodyPr/>
                    <a:lstStyle/>
                    <a:p>
                      <a:pPr marL="0" lvl="0" indent="0" algn="l" rtl="0">
                        <a:spcBef>
                          <a:spcPts val="0"/>
                        </a:spcBef>
                        <a:spcAft>
                          <a:spcPts val="0"/>
                        </a:spcAft>
                        <a:buNone/>
                      </a:pPr>
                      <a:r>
                        <a:rPr lang="en" sz="1200">
                          <a:latin typeface="Calibri"/>
                          <a:ea typeface="Calibri"/>
                          <a:cs typeface="Calibri"/>
                          <a:sym typeface="Calibri"/>
                        </a:rPr>
                        <a:t>Train Accuracy</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tc>
                  <a:txBody>
                    <a:bodyPr/>
                    <a:lstStyle/>
                    <a:p>
                      <a:pPr marL="0" lvl="0" indent="0" algn="l" rtl="0">
                        <a:spcBef>
                          <a:spcPts val="0"/>
                        </a:spcBef>
                        <a:spcAft>
                          <a:spcPts val="0"/>
                        </a:spcAft>
                        <a:buNone/>
                      </a:pPr>
                      <a:r>
                        <a:rPr lang="en" sz="1200">
                          <a:latin typeface="Calibri"/>
                          <a:ea typeface="Calibri"/>
                          <a:cs typeface="Calibri"/>
                          <a:sym typeface="Calibri"/>
                        </a:rPr>
                        <a:t>Test Accuracy</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extLst>
                  <a:ext uri="{0D108BD9-81ED-4DB2-BD59-A6C34878D82A}">
                    <a16:rowId xmlns:a16="http://schemas.microsoft.com/office/drawing/2014/main" val="10000"/>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Before hyperparameter tuning</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0.875</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0.829</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After hyperparameter tuning</a:t>
                      </a:r>
                      <a:endParaRPr sz="1200">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tc>
                  <a:txBody>
                    <a:bodyPr/>
                    <a:lstStyle/>
                    <a:p>
                      <a:pPr marL="0" lvl="0" indent="0" algn="r" rtl="0">
                        <a:lnSpc>
                          <a:spcPct val="115000"/>
                        </a:lnSpc>
                        <a:spcBef>
                          <a:spcPts val="0"/>
                        </a:spcBef>
                        <a:spcAft>
                          <a:spcPts val="0"/>
                        </a:spcAft>
                        <a:buNone/>
                      </a:pPr>
                      <a:r>
                        <a:rPr lang="en" sz="1200" b="1">
                          <a:latin typeface="Calibri"/>
                          <a:ea typeface="Calibri"/>
                          <a:cs typeface="Calibri"/>
                          <a:sym typeface="Calibri"/>
                        </a:rPr>
                        <a:t>0.877</a:t>
                      </a:r>
                      <a:endParaRPr sz="1200" b="1">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tc>
                  <a:txBody>
                    <a:bodyPr/>
                    <a:lstStyle/>
                    <a:p>
                      <a:pPr marL="0" lvl="0" indent="0" algn="r" rtl="0">
                        <a:lnSpc>
                          <a:spcPct val="115000"/>
                        </a:lnSpc>
                        <a:spcBef>
                          <a:spcPts val="0"/>
                        </a:spcBef>
                        <a:spcAft>
                          <a:spcPts val="0"/>
                        </a:spcAft>
                        <a:buNone/>
                      </a:pPr>
                      <a:r>
                        <a:rPr lang="en" sz="1200" b="1">
                          <a:latin typeface="Calibri"/>
                          <a:ea typeface="Calibri"/>
                          <a:cs typeface="Calibri"/>
                          <a:sym typeface="Calibri"/>
                        </a:rPr>
                        <a:t>0.904</a:t>
                      </a:r>
                      <a:endParaRPr sz="1200" b="1">
                        <a:latin typeface="Calibri"/>
                        <a:ea typeface="Calibri"/>
                        <a:cs typeface="Calibri"/>
                        <a:sym typeface="Calibri"/>
                      </a:endParaRPr>
                    </a:p>
                  </a:txBody>
                  <a:tcPr marL="9525" marR="9525" marT="9525" marB="91425" anchor="b">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9E1F2"/>
                    </a:solidFill>
                  </a:tcPr>
                </a:tc>
                <a:extLst>
                  <a:ext uri="{0D108BD9-81ED-4DB2-BD59-A6C34878D82A}">
                    <a16:rowId xmlns:a16="http://schemas.microsoft.com/office/drawing/2014/main" val="10002"/>
                  </a:ext>
                </a:extLst>
              </a:tr>
            </a:tbl>
          </a:graphicData>
        </a:graphic>
      </p:graphicFrame>
      <p:sp>
        <p:nvSpPr>
          <p:cNvPr id="518" name="Google Shape;518;p50"/>
          <p:cNvSpPr txBox="1">
            <a:spLocks noGrp="1"/>
          </p:cNvSpPr>
          <p:nvPr>
            <p:ph type="body" idx="1"/>
          </p:nvPr>
        </p:nvSpPr>
        <p:spPr>
          <a:xfrm>
            <a:off x="930575" y="3284450"/>
            <a:ext cx="4336500" cy="51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b="1"/>
              <a:t>Best model: Multinomial Naive Bayes (TFIDF)</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200"/>
                                        <p:tgtEl>
                                          <p:spTgt spid="517"/>
                                        </p:tgtEl>
                                      </p:cBhvr>
                                    </p:animEffect>
                                  </p:childTnLst>
                                </p:cTn>
                              </p:par>
                              <p:par>
                                <p:cTn id="8" presetID="10" presetClass="entr" presetSubtype="0"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Effect transition="in" filter="fade">
                                      <p:cBhvr>
                                        <p:cTn id="10" dur="2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1"/>
          <p:cNvSpPr txBox="1">
            <a:spLocks noGrp="1"/>
          </p:cNvSpPr>
          <p:nvPr>
            <p:ph type="title" idx="4294967295"/>
          </p:nvPr>
        </p:nvSpPr>
        <p:spPr>
          <a:xfrm>
            <a:off x="460800" y="658625"/>
            <a:ext cx="3959400" cy="61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a:solidFill>
                  <a:schemeClr val="dk1"/>
                </a:solidFill>
              </a:rPr>
              <a:t>Comparison (Text features)</a:t>
            </a:r>
            <a:endParaRPr u="sng">
              <a:solidFill>
                <a:schemeClr val="dk1"/>
              </a:solidFill>
            </a:endParaRPr>
          </a:p>
        </p:txBody>
      </p:sp>
      <p:sp>
        <p:nvSpPr>
          <p:cNvPr id="524" name="Google Shape;524;p51"/>
          <p:cNvSpPr txBox="1">
            <a:spLocks noGrp="1"/>
          </p:cNvSpPr>
          <p:nvPr>
            <p:ph type="body" idx="4294967295"/>
          </p:nvPr>
        </p:nvSpPr>
        <p:spPr>
          <a:xfrm>
            <a:off x="0" y="1272050"/>
            <a:ext cx="4834200" cy="5328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600"/>
              </a:spcBef>
              <a:spcAft>
                <a:spcPts val="1000"/>
              </a:spcAft>
              <a:buSzPts val="1700"/>
              <a:buChar char="-"/>
            </a:pPr>
            <a:r>
              <a:rPr lang="en" sz="1700" b="1"/>
              <a:t>Naive Bayes</a:t>
            </a:r>
            <a:endParaRPr sz="1700"/>
          </a:p>
        </p:txBody>
      </p:sp>
      <p:grpSp>
        <p:nvGrpSpPr>
          <p:cNvPr id="525" name="Google Shape;525;p51"/>
          <p:cNvGrpSpPr/>
          <p:nvPr/>
        </p:nvGrpSpPr>
        <p:grpSpPr>
          <a:xfrm>
            <a:off x="460796" y="1727200"/>
            <a:ext cx="3053073" cy="1289846"/>
            <a:chOff x="-3149000" y="1036615"/>
            <a:chExt cx="3939958" cy="1839746"/>
          </a:xfrm>
        </p:grpSpPr>
        <p:sp>
          <p:nvSpPr>
            <p:cNvPr id="526" name="Google Shape;526;p51"/>
            <p:cNvSpPr/>
            <p:nvPr/>
          </p:nvSpPr>
          <p:spPr>
            <a:xfrm>
              <a:off x="-3149000" y="1563175"/>
              <a:ext cx="1483200" cy="759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496 fake news</a:t>
              </a:r>
              <a:endParaRPr sz="1200"/>
            </a:p>
          </p:txBody>
        </p:sp>
        <p:sp>
          <p:nvSpPr>
            <p:cNvPr id="527" name="Google Shape;527;p51"/>
            <p:cNvSpPr/>
            <p:nvPr/>
          </p:nvSpPr>
          <p:spPr>
            <a:xfrm>
              <a:off x="-1214842" y="2048062"/>
              <a:ext cx="2005800" cy="8283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50 assigned as real</a:t>
              </a:r>
              <a:endParaRPr sz="1200"/>
            </a:p>
          </p:txBody>
        </p:sp>
        <p:sp>
          <p:nvSpPr>
            <p:cNvPr id="528" name="Google Shape;528;p51"/>
            <p:cNvSpPr/>
            <p:nvPr/>
          </p:nvSpPr>
          <p:spPr>
            <a:xfrm>
              <a:off x="-1270946" y="1036615"/>
              <a:ext cx="2061900" cy="7599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446 assigned as fake</a:t>
              </a:r>
              <a:endParaRPr sz="1200"/>
            </a:p>
          </p:txBody>
        </p:sp>
        <p:cxnSp>
          <p:nvCxnSpPr>
            <p:cNvPr id="529" name="Google Shape;529;p51"/>
            <p:cNvCxnSpPr>
              <a:stCxn id="526" idx="6"/>
              <a:endCxn id="528" idx="2"/>
            </p:cNvCxnSpPr>
            <p:nvPr/>
          </p:nvCxnSpPr>
          <p:spPr>
            <a:xfrm rot="10800000" flipH="1">
              <a:off x="-1665800" y="1416625"/>
              <a:ext cx="394800" cy="5265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51"/>
            <p:cNvCxnSpPr>
              <a:stCxn id="526" idx="6"/>
              <a:endCxn id="527" idx="2"/>
            </p:cNvCxnSpPr>
            <p:nvPr/>
          </p:nvCxnSpPr>
          <p:spPr>
            <a:xfrm>
              <a:off x="-1665800" y="1943125"/>
              <a:ext cx="450900" cy="519000"/>
            </a:xfrm>
            <a:prstGeom prst="straightConnector1">
              <a:avLst/>
            </a:prstGeom>
            <a:noFill/>
            <a:ln w="9525" cap="flat" cmpd="sng">
              <a:solidFill>
                <a:schemeClr val="dk2"/>
              </a:solidFill>
              <a:prstDash val="solid"/>
              <a:round/>
              <a:headEnd type="none" w="med" len="med"/>
              <a:tailEnd type="none" w="med" len="med"/>
            </a:ln>
          </p:spPr>
        </p:cxnSp>
      </p:grpSp>
      <p:grpSp>
        <p:nvGrpSpPr>
          <p:cNvPr id="531" name="Google Shape;531;p51"/>
          <p:cNvGrpSpPr/>
          <p:nvPr/>
        </p:nvGrpSpPr>
        <p:grpSpPr>
          <a:xfrm>
            <a:off x="460796" y="3556000"/>
            <a:ext cx="3053073" cy="1289846"/>
            <a:chOff x="-3149000" y="1036615"/>
            <a:chExt cx="3939958" cy="1839746"/>
          </a:xfrm>
        </p:grpSpPr>
        <p:sp>
          <p:nvSpPr>
            <p:cNvPr id="532" name="Google Shape;532;p51"/>
            <p:cNvSpPr/>
            <p:nvPr/>
          </p:nvSpPr>
          <p:spPr>
            <a:xfrm>
              <a:off x="-3149000" y="1563175"/>
              <a:ext cx="1483200" cy="759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532 fake news</a:t>
              </a:r>
              <a:endParaRPr sz="1200"/>
            </a:p>
          </p:txBody>
        </p:sp>
        <p:sp>
          <p:nvSpPr>
            <p:cNvPr id="533" name="Google Shape;533;p51"/>
            <p:cNvSpPr/>
            <p:nvPr/>
          </p:nvSpPr>
          <p:spPr>
            <a:xfrm>
              <a:off x="-1214842" y="2048062"/>
              <a:ext cx="2005800" cy="8283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71 assigned as real</a:t>
              </a:r>
              <a:endParaRPr sz="1200"/>
            </a:p>
          </p:txBody>
        </p:sp>
        <p:sp>
          <p:nvSpPr>
            <p:cNvPr id="534" name="Google Shape;534;p51"/>
            <p:cNvSpPr/>
            <p:nvPr/>
          </p:nvSpPr>
          <p:spPr>
            <a:xfrm>
              <a:off x="-1270946" y="1036615"/>
              <a:ext cx="2061900" cy="7599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461 assigned as fake</a:t>
              </a:r>
              <a:endParaRPr sz="1200"/>
            </a:p>
          </p:txBody>
        </p:sp>
        <p:cxnSp>
          <p:nvCxnSpPr>
            <p:cNvPr id="535" name="Google Shape;535;p51"/>
            <p:cNvCxnSpPr>
              <a:stCxn id="532" idx="6"/>
              <a:endCxn id="534" idx="2"/>
            </p:cNvCxnSpPr>
            <p:nvPr/>
          </p:nvCxnSpPr>
          <p:spPr>
            <a:xfrm rot="10800000" flipH="1">
              <a:off x="-1665800" y="1416625"/>
              <a:ext cx="394800" cy="5265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51"/>
            <p:cNvCxnSpPr>
              <a:stCxn id="532" idx="6"/>
              <a:endCxn id="533" idx="2"/>
            </p:cNvCxnSpPr>
            <p:nvPr/>
          </p:nvCxnSpPr>
          <p:spPr>
            <a:xfrm>
              <a:off x="-1665800" y="1943125"/>
              <a:ext cx="450900" cy="519000"/>
            </a:xfrm>
            <a:prstGeom prst="straightConnector1">
              <a:avLst/>
            </a:prstGeom>
            <a:noFill/>
            <a:ln w="9525" cap="flat" cmpd="sng">
              <a:solidFill>
                <a:schemeClr val="dk2"/>
              </a:solidFill>
              <a:prstDash val="solid"/>
              <a:round/>
              <a:headEnd type="none" w="med" len="med"/>
              <a:tailEnd type="none" w="med" len="med"/>
            </a:ln>
          </p:spPr>
        </p:cxnSp>
      </p:grpSp>
      <p:sp>
        <p:nvSpPr>
          <p:cNvPr id="537" name="Google Shape;537;p51"/>
          <p:cNvSpPr/>
          <p:nvPr/>
        </p:nvSpPr>
        <p:spPr>
          <a:xfrm>
            <a:off x="3651296" y="3525071"/>
            <a:ext cx="1149300" cy="5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38761D"/>
                </a:solidFill>
              </a:rPr>
              <a:t>87% </a:t>
            </a:r>
            <a:endParaRPr sz="1900">
              <a:solidFill>
                <a:srgbClr val="38761D"/>
              </a:solidFill>
            </a:endParaRPr>
          </a:p>
        </p:txBody>
      </p:sp>
      <p:sp>
        <p:nvSpPr>
          <p:cNvPr id="538" name="Google Shape;538;p51"/>
          <p:cNvSpPr/>
          <p:nvPr/>
        </p:nvSpPr>
        <p:spPr>
          <a:xfrm>
            <a:off x="3590071" y="1687458"/>
            <a:ext cx="1149300" cy="5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38761D"/>
                </a:solidFill>
              </a:rPr>
              <a:t>90%</a:t>
            </a:r>
            <a:endParaRPr sz="1900">
              <a:solidFill>
                <a:srgbClr val="38761D"/>
              </a:solidFill>
            </a:endParaRPr>
          </a:p>
        </p:txBody>
      </p:sp>
      <p:pic>
        <p:nvPicPr>
          <p:cNvPr id="539" name="Google Shape;539;p51"/>
          <p:cNvPicPr preferRelativeResize="0"/>
          <p:nvPr/>
        </p:nvPicPr>
        <p:blipFill rotWithShape="1">
          <a:blip r:embed="rId3">
            <a:alphaModFix/>
          </a:blip>
          <a:srcRect l="54977" t="13322"/>
          <a:stretch/>
        </p:blipFill>
        <p:spPr>
          <a:xfrm>
            <a:off x="9631338" y="1766750"/>
            <a:ext cx="1929383" cy="2070200"/>
          </a:xfrm>
          <a:prstGeom prst="rect">
            <a:avLst/>
          </a:prstGeom>
          <a:noFill/>
          <a:ln>
            <a:noFill/>
          </a:ln>
        </p:spPr>
      </p:pic>
      <p:pic>
        <p:nvPicPr>
          <p:cNvPr id="540" name="Google Shape;540;p51"/>
          <p:cNvPicPr preferRelativeResize="0"/>
          <p:nvPr/>
        </p:nvPicPr>
        <p:blipFill rotWithShape="1">
          <a:blip r:embed="rId4">
            <a:alphaModFix/>
          </a:blip>
          <a:srcRect l="53808" t="12952"/>
          <a:stretch/>
        </p:blipFill>
        <p:spPr>
          <a:xfrm>
            <a:off x="5852625" y="1476256"/>
            <a:ext cx="2482600" cy="2541844"/>
          </a:xfrm>
          <a:prstGeom prst="rect">
            <a:avLst/>
          </a:prstGeom>
          <a:noFill/>
          <a:ln>
            <a:noFill/>
          </a:ln>
        </p:spPr>
      </p:pic>
      <p:sp>
        <p:nvSpPr>
          <p:cNvPr id="541" name="Google Shape;541;p51"/>
          <p:cNvSpPr/>
          <p:nvPr/>
        </p:nvSpPr>
        <p:spPr>
          <a:xfrm>
            <a:off x="6120748" y="1761131"/>
            <a:ext cx="996565" cy="697045"/>
          </a:xfrm>
          <a:prstGeom prst="ellipse">
            <a:avLst/>
          </a:prstGeom>
          <a:no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1"/>
          <p:cNvSpPr/>
          <p:nvPr/>
        </p:nvSpPr>
        <p:spPr>
          <a:xfrm>
            <a:off x="6407802" y="1323229"/>
            <a:ext cx="373800" cy="613200"/>
          </a:xfrm>
          <a:prstGeom prst="upArrow">
            <a:avLst>
              <a:gd name="adj1" fmla="val 50000"/>
              <a:gd name="adj2" fmla="val 50000"/>
            </a:avLst>
          </a:prstGeom>
          <a:solidFill>
            <a:srgbClr val="FFE5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1"/>
          <p:cNvSpPr/>
          <p:nvPr/>
        </p:nvSpPr>
        <p:spPr>
          <a:xfrm>
            <a:off x="6120748" y="3028238"/>
            <a:ext cx="996565" cy="697045"/>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1"/>
          <p:cNvSpPr/>
          <p:nvPr/>
        </p:nvSpPr>
        <p:spPr>
          <a:xfrm rot="10800000">
            <a:off x="6407799" y="3557893"/>
            <a:ext cx="373892" cy="613146"/>
          </a:xfrm>
          <a:prstGeom prst="up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1"/>
          <p:cNvSpPr txBox="1">
            <a:spLocks noGrp="1"/>
          </p:cNvSpPr>
          <p:nvPr>
            <p:ph type="body" idx="4294967295"/>
          </p:nvPr>
        </p:nvSpPr>
        <p:spPr>
          <a:xfrm>
            <a:off x="0" y="3100850"/>
            <a:ext cx="2594400" cy="6969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600"/>
              </a:spcBef>
              <a:spcAft>
                <a:spcPts val="0"/>
              </a:spcAft>
              <a:buSzPts val="1700"/>
              <a:buChar char="-"/>
            </a:pPr>
            <a:r>
              <a:rPr lang="en" sz="1700" b="1"/>
              <a:t>Logistic Regression</a:t>
            </a:r>
            <a:endParaRPr sz="1700" b="1"/>
          </a:p>
          <a:p>
            <a:pPr marL="0" lvl="0" indent="0" algn="l" rtl="0">
              <a:lnSpc>
                <a:spcPct val="100000"/>
              </a:lnSpc>
              <a:spcBef>
                <a:spcPts val="1000"/>
              </a:spcBef>
              <a:spcAft>
                <a:spcPts val="1000"/>
              </a:spcAft>
              <a:buNone/>
            </a:pPr>
            <a:endParaRPr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animEffect transition="in" filter="fade">
                                      <p:cBhvr>
                                        <p:cTn id="7" dur="200"/>
                                        <p:tgtEl>
                                          <p:spTgt spid="541"/>
                                        </p:tgtEl>
                                      </p:cBhvr>
                                    </p:animEffect>
                                  </p:childTnLst>
                                </p:cTn>
                              </p:par>
                              <p:par>
                                <p:cTn id="8" presetID="10" presetClass="entr" presetSubtype="0"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Effect transition="in" filter="fade">
                                      <p:cBhvr>
                                        <p:cTn id="10" dur="2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3"/>
                                        </p:tgtEl>
                                        <p:attrNameLst>
                                          <p:attrName>style.visibility</p:attrName>
                                        </p:attrNameLst>
                                      </p:cBhvr>
                                      <p:to>
                                        <p:strVal val="visible"/>
                                      </p:to>
                                    </p:set>
                                    <p:animEffect transition="in" filter="fade">
                                      <p:cBhvr>
                                        <p:cTn id="15" dur="200"/>
                                        <p:tgtEl>
                                          <p:spTgt spid="543"/>
                                        </p:tgtEl>
                                      </p:cBhvr>
                                    </p:animEffect>
                                  </p:childTnLst>
                                </p:cTn>
                              </p:par>
                              <p:par>
                                <p:cTn id="16" presetID="10" presetClass="entr" presetSubtype="0" fill="hold" nodeType="withEffect">
                                  <p:stCondLst>
                                    <p:cond delay="0"/>
                                  </p:stCondLst>
                                  <p:childTnLst>
                                    <p:set>
                                      <p:cBhvr>
                                        <p:cTn id="17" dur="1" fill="hold">
                                          <p:stCondLst>
                                            <p:cond delay="0"/>
                                          </p:stCondLst>
                                        </p:cTn>
                                        <p:tgtEl>
                                          <p:spTgt spid="544"/>
                                        </p:tgtEl>
                                        <p:attrNameLst>
                                          <p:attrName>style.visibility</p:attrName>
                                        </p:attrNameLst>
                                      </p:cBhvr>
                                      <p:to>
                                        <p:strVal val="visible"/>
                                      </p:to>
                                    </p:set>
                                    <p:animEffect transition="in" filter="fade">
                                      <p:cBhvr>
                                        <p:cTn id="18" dur="200"/>
                                        <p:tgtEl>
                                          <p:spTgt spid="5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4"/>
                                        </p:tgtEl>
                                        <p:attrNameLst>
                                          <p:attrName>style.visibility</p:attrName>
                                        </p:attrNameLst>
                                      </p:cBhvr>
                                      <p:to>
                                        <p:strVal val="visible"/>
                                      </p:to>
                                    </p:set>
                                    <p:animEffect transition="in" filter="fade">
                                      <p:cBhvr>
                                        <p:cTn id="23" dur="200"/>
                                        <p:tgtEl>
                                          <p:spTgt spid="524"/>
                                        </p:tgtEl>
                                      </p:cBhvr>
                                    </p:animEffect>
                                  </p:childTnLst>
                                </p:cTn>
                              </p:par>
                              <p:par>
                                <p:cTn id="24" presetID="10" presetClass="entr" presetSubtype="0" fill="hold" nodeType="withEffect">
                                  <p:stCondLst>
                                    <p:cond delay="0"/>
                                  </p:stCondLst>
                                  <p:childTnLst>
                                    <p:set>
                                      <p:cBhvr>
                                        <p:cTn id="25" dur="1" fill="hold">
                                          <p:stCondLst>
                                            <p:cond delay="0"/>
                                          </p:stCondLst>
                                        </p:cTn>
                                        <p:tgtEl>
                                          <p:spTgt spid="525"/>
                                        </p:tgtEl>
                                        <p:attrNameLst>
                                          <p:attrName>style.visibility</p:attrName>
                                        </p:attrNameLst>
                                      </p:cBhvr>
                                      <p:to>
                                        <p:strVal val="visible"/>
                                      </p:to>
                                    </p:set>
                                    <p:animEffect transition="in" filter="fade">
                                      <p:cBhvr>
                                        <p:cTn id="26" dur="200"/>
                                        <p:tgtEl>
                                          <p:spTgt spid="525"/>
                                        </p:tgtEl>
                                      </p:cBhvr>
                                    </p:animEffect>
                                  </p:childTnLst>
                                </p:cTn>
                              </p:par>
                              <p:par>
                                <p:cTn id="27" presetID="10" presetClass="entr" presetSubtype="0" fill="hold" nodeType="withEffect">
                                  <p:stCondLst>
                                    <p:cond delay="0"/>
                                  </p:stCondLst>
                                  <p:childTnLst>
                                    <p:set>
                                      <p:cBhvr>
                                        <p:cTn id="28" dur="1" fill="hold">
                                          <p:stCondLst>
                                            <p:cond delay="0"/>
                                          </p:stCondLst>
                                        </p:cTn>
                                        <p:tgtEl>
                                          <p:spTgt spid="538"/>
                                        </p:tgtEl>
                                        <p:attrNameLst>
                                          <p:attrName>style.visibility</p:attrName>
                                        </p:attrNameLst>
                                      </p:cBhvr>
                                      <p:to>
                                        <p:strVal val="visible"/>
                                      </p:to>
                                    </p:set>
                                    <p:animEffect transition="in" filter="fade">
                                      <p:cBhvr>
                                        <p:cTn id="29" dur="200"/>
                                        <p:tgtEl>
                                          <p:spTgt spid="5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31"/>
                                        </p:tgtEl>
                                        <p:attrNameLst>
                                          <p:attrName>style.visibility</p:attrName>
                                        </p:attrNameLst>
                                      </p:cBhvr>
                                      <p:to>
                                        <p:strVal val="visible"/>
                                      </p:to>
                                    </p:set>
                                    <p:animEffect transition="in" filter="fade">
                                      <p:cBhvr>
                                        <p:cTn id="34" dur="200"/>
                                        <p:tgtEl>
                                          <p:spTgt spid="531"/>
                                        </p:tgtEl>
                                      </p:cBhvr>
                                    </p:animEffect>
                                  </p:childTnLst>
                                </p:cTn>
                              </p:par>
                              <p:par>
                                <p:cTn id="35" presetID="10" presetClass="entr" presetSubtype="0" fill="hold" nodeType="withEffect">
                                  <p:stCondLst>
                                    <p:cond delay="0"/>
                                  </p:stCondLst>
                                  <p:childTnLst>
                                    <p:set>
                                      <p:cBhvr>
                                        <p:cTn id="36" dur="1" fill="hold">
                                          <p:stCondLst>
                                            <p:cond delay="0"/>
                                          </p:stCondLst>
                                        </p:cTn>
                                        <p:tgtEl>
                                          <p:spTgt spid="537"/>
                                        </p:tgtEl>
                                        <p:attrNameLst>
                                          <p:attrName>style.visibility</p:attrName>
                                        </p:attrNameLst>
                                      </p:cBhvr>
                                      <p:to>
                                        <p:strVal val="visible"/>
                                      </p:to>
                                    </p:set>
                                    <p:animEffect transition="in" filter="fade">
                                      <p:cBhvr>
                                        <p:cTn id="37" dur="200"/>
                                        <p:tgtEl>
                                          <p:spTgt spid="537"/>
                                        </p:tgtEl>
                                      </p:cBhvr>
                                    </p:animEffect>
                                  </p:childTnLst>
                                </p:cTn>
                              </p:par>
                              <p:par>
                                <p:cTn id="38" presetID="10" presetClass="entr" presetSubtype="0" fill="hold" nodeType="withEffect">
                                  <p:stCondLst>
                                    <p:cond delay="0"/>
                                  </p:stCondLst>
                                  <p:childTnLst>
                                    <p:set>
                                      <p:cBhvr>
                                        <p:cTn id="39" dur="1" fill="hold">
                                          <p:stCondLst>
                                            <p:cond delay="0"/>
                                          </p:stCondLst>
                                        </p:cTn>
                                        <p:tgtEl>
                                          <p:spTgt spid="545"/>
                                        </p:tgtEl>
                                        <p:attrNameLst>
                                          <p:attrName>style.visibility</p:attrName>
                                        </p:attrNameLst>
                                      </p:cBhvr>
                                      <p:to>
                                        <p:strVal val="visible"/>
                                      </p:to>
                                    </p:set>
                                    <p:animEffect transition="in" filter="fade">
                                      <p:cBhvr>
                                        <p:cTn id="40" dur="2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Evaluation: Modeling for Non-Text Features </a:t>
            </a:r>
            <a:endParaRPr/>
          </a:p>
        </p:txBody>
      </p:sp>
      <p:graphicFrame>
        <p:nvGraphicFramePr>
          <p:cNvPr id="551" name="Google Shape;551;p52"/>
          <p:cNvGraphicFramePr/>
          <p:nvPr/>
        </p:nvGraphicFramePr>
        <p:xfrm>
          <a:off x="272200" y="1271250"/>
          <a:ext cx="3000000" cy="3000000"/>
        </p:xfrm>
        <a:graphic>
          <a:graphicData uri="http://schemas.openxmlformats.org/drawingml/2006/table">
            <a:tbl>
              <a:tblPr>
                <a:noFill/>
                <a:tableStyleId>{7CED9085-7222-4DCA-A990-DB5F48E6B2FE}</a:tableStyleId>
              </a:tblPr>
              <a:tblGrid>
                <a:gridCol w="1887525">
                  <a:extLst>
                    <a:ext uri="{9D8B030D-6E8A-4147-A177-3AD203B41FA5}">
                      <a16:colId xmlns:a16="http://schemas.microsoft.com/office/drawing/2014/main" val="20000"/>
                    </a:ext>
                  </a:extLst>
                </a:gridCol>
                <a:gridCol w="2181650">
                  <a:extLst>
                    <a:ext uri="{9D8B030D-6E8A-4147-A177-3AD203B41FA5}">
                      <a16:colId xmlns:a16="http://schemas.microsoft.com/office/drawing/2014/main" val="20001"/>
                    </a:ext>
                  </a:extLst>
                </a:gridCol>
                <a:gridCol w="2365475">
                  <a:extLst>
                    <a:ext uri="{9D8B030D-6E8A-4147-A177-3AD203B41FA5}">
                      <a16:colId xmlns:a16="http://schemas.microsoft.com/office/drawing/2014/main" val="20002"/>
                    </a:ext>
                  </a:extLst>
                </a:gridCol>
                <a:gridCol w="2144900">
                  <a:extLst>
                    <a:ext uri="{9D8B030D-6E8A-4147-A177-3AD203B41FA5}">
                      <a16:colId xmlns:a16="http://schemas.microsoft.com/office/drawing/2014/main" val="20003"/>
                    </a:ext>
                  </a:extLst>
                </a:gridCol>
              </a:tblGrid>
              <a:tr h="483000">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b="1"/>
                        <a:t>Logistic Regression</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Naive Bayes Multinomial</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K-Nearest Neighbour</a:t>
                      </a:r>
                      <a:endParaRPr b="1"/>
                    </a:p>
                  </a:txBody>
                  <a:tcPr marL="91425" marR="91425" marT="91425" marB="91425">
                    <a:solidFill>
                      <a:srgbClr val="FCE5CD"/>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b="1"/>
                        <a:t>Train Accuracy</a:t>
                      </a:r>
                      <a:endParaRPr b="1"/>
                    </a:p>
                  </a:txBody>
                  <a:tcPr marL="91425" marR="91425" marT="91425" marB="91425">
                    <a:solidFill>
                      <a:srgbClr val="FFF2CC"/>
                    </a:solidFill>
                  </a:tcPr>
                </a:tc>
                <a:tc>
                  <a:txBody>
                    <a:bodyPr/>
                    <a:lstStyle/>
                    <a:p>
                      <a:pPr marL="0" lvl="0" indent="0" algn="ctr" rtl="0">
                        <a:spcBef>
                          <a:spcPts val="0"/>
                        </a:spcBef>
                        <a:spcAft>
                          <a:spcPts val="0"/>
                        </a:spcAft>
                        <a:buNone/>
                      </a:pPr>
                      <a:r>
                        <a:rPr lang="en"/>
                        <a:t>0.930</a:t>
                      </a:r>
                      <a:endParaRPr/>
                    </a:p>
                  </a:txBody>
                  <a:tcPr marL="91425" marR="91425" marT="91425" marB="91425"/>
                </a:tc>
                <a:tc>
                  <a:txBody>
                    <a:bodyPr/>
                    <a:lstStyle/>
                    <a:p>
                      <a:pPr marL="0" lvl="0" indent="0" algn="ctr" rtl="0">
                        <a:spcBef>
                          <a:spcPts val="0"/>
                        </a:spcBef>
                        <a:spcAft>
                          <a:spcPts val="0"/>
                        </a:spcAft>
                        <a:buNone/>
                      </a:pPr>
                      <a:r>
                        <a:rPr lang="en"/>
                        <a:t>0.704</a:t>
                      </a:r>
                      <a:endParaRPr/>
                    </a:p>
                  </a:txBody>
                  <a:tcPr marL="91425" marR="91425" marT="91425" marB="91425"/>
                </a:tc>
                <a:tc>
                  <a:txBody>
                    <a:bodyPr/>
                    <a:lstStyle/>
                    <a:p>
                      <a:pPr marL="0" lvl="0" indent="0" algn="ctr" rtl="0">
                        <a:spcBef>
                          <a:spcPts val="0"/>
                        </a:spcBef>
                        <a:spcAft>
                          <a:spcPts val="0"/>
                        </a:spcAft>
                        <a:buNone/>
                      </a:pPr>
                      <a:r>
                        <a:rPr lang="en"/>
                        <a:t>0.857</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b="1"/>
                        <a:t>Mean CV Accuracy </a:t>
                      </a:r>
                      <a:endParaRPr b="1"/>
                    </a:p>
                  </a:txBody>
                  <a:tcPr marL="91425" marR="91425" marT="91425" marB="91425">
                    <a:solidFill>
                      <a:srgbClr val="FFF2CC"/>
                    </a:solidFill>
                  </a:tcPr>
                </a:tc>
                <a:tc>
                  <a:txBody>
                    <a:bodyPr/>
                    <a:lstStyle/>
                    <a:p>
                      <a:pPr marL="0" lvl="0" indent="0" algn="ctr" rtl="0">
                        <a:spcBef>
                          <a:spcPts val="0"/>
                        </a:spcBef>
                        <a:spcAft>
                          <a:spcPts val="0"/>
                        </a:spcAft>
                        <a:buNone/>
                      </a:pPr>
                      <a:r>
                        <a:rPr lang="en"/>
                        <a:t>0.918</a:t>
                      </a:r>
                      <a:endParaRPr/>
                    </a:p>
                  </a:txBody>
                  <a:tcPr marL="91425" marR="91425" marT="91425" marB="91425"/>
                </a:tc>
                <a:tc>
                  <a:txBody>
                    <a:bodyPr/>
                    <a:lstStyle/>
                    <a:p>
                      <a:pPr marL="0" lvl="0" indent="0" algn="ctr" rtl="0">
                        <a:spcBef>
                          <a:spcPts val="0"/>
                        </a:spcBef>
                        <a:spcAft>
                          <a:spcPts val="0"/>
                        </a:spcAft>
                        <a:buNone/>
                      </a:pPr>
                      <a:r>
                        <a:rPr lang="en"/>
                        <a:t>0.693</a:t>
                      </a:r>
                      <a:endParaRPr/>
                    </a:p>
                  </a:txBody>
                  <a:tcPr marL="91425" marR="91425" marT="91425" marB="91425"/>
                </a:tc>
                <a:tc>
                  <a:txBody>
                    <a:bodyPr/>
                    <a:lstStyle/>
                    <a:p>
                      <a:pPr marL="0" lvl="0" indent="0" algn="ctr" rtl="0">
                        <a:spcBef>
                          <a:spcPts val="0"/>
                        </a:spcBef>
                        <a:spcAft>
                          <a:spcPts val="0"/>
                        </a:spcAft>
                        <a:buNone/>
                      </a:pPr>
                      <a:r>
                        <a:rPr lang="en"/>
                        <a:t>0.725</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b="1"/>
                        <a:t>Test Accuracy</a:t>
                      </a:r>
                      <a:endParaRPr b="1"/>
                    </a:p>
                  </a:txBody>
                  <a:tcPr marL="91425" marR="91425" marT="91425" marB="91425">
                    <a:solidFill>
                      <a:srgbClr val="FFF2CC"/>
                    </a:solidFill>
                  </a:tcPr>
                </a:tc>
                <a:tc>
                  <a:txBody>
                    <a:bodyPr/>
                    <a:lstStyle/>
                    <a:p>
                      <a:pPr marL="0" lvl="0" indent="0" algn="ctr" rtl="0">
                        <a:spcBef>
                          <a:spcPts val="0"/>
                        </a:spcBef>
                        <a:spcAft>
                          <a:spcPts val="0"/>
                        </a:spcAft>
                        <a:buNone/>
                      </a:pPr>
                      <a:r>
                        <a:rPr lang="en" b="1"/>
                        <a:t>0.907</a:t>
                      </a:r>
                      <a:endParaRPr b="1"/>
                    </a:p>
                  </a:txBody>
                  <a:tcPr marL="91425" marR="91425" marT="91425" marB="91425">
                    <a:solidFill>
                      <a:srgbClr val="D9EAD3"/>
                    </a:solidFill>
                  </a:tcPr>
                </a:tc>
                <a:tc>
                  <a:txBody>
                    <a:bodyPr/>
                    <a:lstStyle/>
                    <a:p>
                      <a:pPr marL="0" lvl="0" indent="0" algn="ctr" rtl="0">
                        <a:spcBef>
                          <a:spcPts val="0"/>
                        </a:spcBef>
                        <a:spcAft>
                          <a:spcPts val="0"/>
                        </a:spcAft>
                        <a:buNone/>
                      </a:pPr>
                      <a:r>
                        <a:rPr lang="en" b="1"/>
                        <a:t>0.706</a:t>
                      </a:r>
                      <a:endParaRPr b="1"/>
                    </a:p>
                  </a:txBody>
                  <a:tcPr marL="91425" marR="91425" marT="91425" marB="91425"/>
                </a:tc>
                <a:tc>
                  <a:txBody>
                    <a:bodyPr/>
                    <a:lstStyle/>
                    <a:p>
                      <a:pPr marL="0" lvl="0" indent="0" algn="ctr" rtl="0">
                        <a:spcBef>
                          <a:spcPts val="0"/>
                        </a:spcBef>
                        <a:spcAft>
                          <a:spcPts val="0"/>
                        </a:spcAft>
                        <a:buNone/>
                      </a:pPr>
                      <a:r>
                        <a:rPr lang="en" b="1"/>
                        <a:t>0.743</a:t>
                      </a:r>
                      <a:endParaRPr b="1"/>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b="1"/>
                        <a:t>Precision </a:t>
                      </a:r>
                      <a:endParaRPr b="1"/>
                    </a:p>
                  </a:txBody>
                  <a:tcPr marL="91425" marR="91425" marT="91425" marB="91425">
                    <a:solidFill>
                      <a:srgbClr val="FFF2CC"/>
                    </a:solidFill>
                  </a:tcPr>
                </a:tc>
                <a:tc>
                  <a:txBody>
                    <a:bodyPr/>
                    <a:lstStyle/>
                    <a:p>
                      <a:pPr marL="0" lvl="0" indent="0" algn="ctr" rtl="0">
                        <a:spcBef>
                          <a:spcPts val="0"/>
                        </a:spcBef>
                        <a:spcAft>
                          <a:spcPts val="0"/>
                        </a:spcAft>
                        <a:buNone/>
                      </a:pPr>
                      <a:r>
                        <a:rPr lang="en" b="1"/>
                        <a:t>0.919</a:t>
                      </a:r>
                      <a:endParaRPr b="1"/>
                    </a:p>
                  </a:txBody>
                  <a:tcPr marL="91425" marR="91425" marT="91425" marB="91425">
                    <a:solidFill>
                      <a:srgbClr val="D9EAD3"/>
                    </a:solidFill>
                  </a:tcPr>
                </a:tc>
                <a:tc>
                  <a:txBody>
                    <a:bodyPr/>
                    <a:lstStyle/>
                    <a:p>
                      <a:pPr marL="0" lvl="0" indent="0" algn="ctr" rtl="0">
                        <a:spcBef>
                          <a:spcPts val="0"/>
                        </a:spcBef>
                        <a:spcAft>
                          <a:spcPts val="0"/>
                        </a:spcAft>
                        <a:buNone/>
                      </a:pPr>
                      <a:r>
                        <a:rPr lang="en" b="1"/>
                        <a:t>0.681</a:t>
                      </a:r>
                      <a:endParaRPr b="1"/>
                    </a:p>
                  </a:txBody>
                  <a:tcPr marL="91425" marR="91425" marT="91425" marB="91425"/>
                </a:tc>
                <a:tc>
                  <a:txBody>
                    <a:bodyPr/>
                    <a:lstStyle/>
                    <a:p>
                      <a:pPr marL="0" lvl="0" indent="0" algn="ctr" rtl="0">
                        <a:spcBef>
                          <a:spcPts val="0"/>
                        </a:spcBef>
                        <a:spcAft>
                          <a:spcPts val="0"/>
                        </a:spcAft>
                        <a:buNone/>
                      </a:pPr>
                      <a:r>
                        <a:rPr lang="en" b="1"/>
                        <a:t>0.722</a:t>
                      </a:r>
                      <a:endParaRPr b="1"/>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b="1"/>
                        <a:t>Recall</a:t>
                      </a:r>
                      <a:endParaRPr b="1"/>
                    </a:p>
                  </a:txBody>
                  <a:tcPr marL="91425" marR="91425" marT="91425" marB="91425">
                    <a:solidFill>
                      <a:srgbClr val="FFF2CC"/>
                    </a:solidFill>
                  </a:tcPr>
                </a:tc>
                <a:tc>
                  <a:txBody>
                    <a:bodyPr/>
                    <a:lstStyle/>
                    <a:p>
                      <a:pPr marL="0" lvl="0" indent="0" algn="ctr" rtl="0">
                        <a:spcBef>
                          <a:spcPts val="0"/>
                        </a:spcBef>
                        <a:spcAft>
                          <a:spcPts val="0"/>
                        </a:spcAft>
                        <a:buNone/>
                      </a:pPr>
                      <a:r>
                        <a:rPr lang="en"/>
                        <a:t>0.892</a:t>
                      </a:r>
                      <a:endParaRPr/>
                    </a:p>
                  </a:txBody>
                  <a:tcPr marL="91425" marR="91425" marT="91425" marB="91425"/>
                </a:tc>
                <a:tc>
                  <a:txBody>
                    <a:bodyPr/>
                    <a:lstStyle/>
                    <a:p>
                      <a:pPr marL="0" lvl="0" indent="0" algn="ctr" rtl="0">
                        <a:spcBef>
                          <a:spcPts val="0"/>
                        </a:spcBef>
                        <a:spcAft>
                          <a:spcPts val="0"/>
                        </a:spcAft>
                        <a:buNone/>
                      </a:pPr>
                      <a:r>
                        <a:rPr lang="en"/>
                        <a:t>0.771</a:t>
                      </a:r>
                      <a:endParaRPr/>
                    </a:p>
                  </a:txBody>
                  <a:tcPr marL="91425" marR="91425" marT="91425" marB="91425"/>
                </a:tc>
                <a:tc>
                  <a:txBody>
                    <a:bodyPr/>
                    <a:lstStyle/>
                    <a:p>
                      <a:pPr marL="0" lvl="0" indent="0" algn="ctr" rtl="0">
                        <a:spcBef>
                          <a:spcPts val="0"/>
                        </a:spcBef>
                        <a:spcAft>
                          <a:spcPts val="0"/>
                        </a:spcAft>
                        <a:buNone/>
                      </a:pPr>
                      <a:r>
                        <a:rPr lang="en"/>
                        <a:t>0.787</a:t>
                      </a:r>
                      <a:endParaRPr/>
                    </a:p>
                  </a:txBody>
                  <a:tcPr marL="91425" marR="91425" marT="91425" marB="91425"/>
                </a:tc>
                <a:extLst>
                  <a:ext uri="{0D108BD9-81ED-4DB2-BD59-A6C34878D82A}">
                    <a16:rowId xmlns:a16="http://schemas.microsoft.com/office/drawing/2014/main" val="10005"/>
                  </a:ext>
                </a:extLst>
              </a:tr>
              <a:tr h="413950">
                <a:tc>
                  <a:txBody>
                    <a:bodyPr/>
                    <a:lstStyle/>
                    <a:p>
                      <a:pPr marL="0" lvl="0" indent="0" algn="l" rtl="0">
                        <a:spcBef>
                          <a:spcPts val="0"/>
                        </a:spcBef>
                        <a:spcAft>
                          <a:spcPts val="0"/>
                        </a:spcAft>
                        <a:buNone/>
                      </a:pPr>
                      <a:r>
                        <a:rPr lang="en" b="1"/>
                        <a:t>F1-Score</a:t>
                      </a:r>
                      <a:endParaRPr b="1"/>
                    </a:p>
                  </a:txBody>
                  <a:tcPr marL="91425" marR="91425" marT="91425" marB="91425">
                    <a:solidFill>
                      <a:srgbClr val="FFF2CC"/>
                    </a:solidFill>
                  </a:tcPr>
                </a:tc>
                <a:tc>
                  <a:txBody>
                    <a:bodyPr/>
                    <a:lstStyle/>
                    <a:p>
                      <a:pPr marL="0" lvl="0" indent="0" algn="ctr" rtl="0">
                        <a:spcBef>
                          <a:spcPts val="0"/>
                        </a:spcBef>
                        <a:spcAft>
                          <a:spcPts val="0"/>
                        </a:spcAft>
                        <a:buNone/>
                      </a:pPr>
                      <a:r>
                        <a:rPr lang="en">
                          <a:solidFill>
                            <a:srgbClr val="1D1C1D"/>
                          </a:solidFill>
                        </a:rPr>
                        <a:t>0.905</a:t>
                      </a:r>
                      <a:endParaRPr/>
                    </a:p>
                  </a:txBody>
                  <a:tcPr marL="91425" marR="91425" marT="91425" marB="91425"/>
                </a:tc>
                <a:tc>
                  <a:txBody>
                    <a:bodyPr/>
                    <a:lstStyle/>
                    <a:p>
                      <a:pPr marL="0" lvl="0" indent="0" algn="ctr" rtl="0">
                        <a:spcBef>
                          <a:spcPts val="0"/>
                        </a:spcBef>
                        <a:spcAft>
                          <a:spcPts val="0"/>
                        </a:spcAft>
                        <a:buNone/>
                      </a:pPr>
                      <a:r>
                        <a:rPr lang="en"/>
                        <a:t>0.723</a:t>
                      </a:r>
                      <a:endParaRPr/>
                    </a:p>
                  </a:txBody>
                  <a:tcPr marL="91425" marR="91425" marT="91425" marB="91425"/>
                </a:tc>
                <a:tc>
                  <a:txBody>
                    <a:bodyPr/>
                    <a:lstStyle/>
                    <a:p>
                      <a:pPr marL="0" lvl="0" indent="0" algn="ctr" rtl="0">
                        <a:spcBef>
                          <a:spcPts val="0"/>
                        </a:spcBef>
                        <a:spcAft>
                          <a:spcPts val="0"/>
                        </a:spcAft>
                        <a:buNone/>
                      </a:pPr>
                      <a:r>
                        <a:rPr lang="en">
                          <a:solidFill>
                            <a:srgbClr val="1D1C1D"/>
                          </a:solidFill>
                        </a:rPr>
                        <a:t>0.753</a:t>
                      </a:r>
                      <a:endParaRPr>
                        <a:solidFill>
                          <a:srgbClr val="1D1C1D"/>
                        </a:solidFill>
                      </a:endParaRPr>
                    </a:p>
                  </a:txBody>
                  <a:tcPr marL="91425" marR="91425" marT="91425" marB="91425"/>
                </a:tc>
                <a:extLst>
                  <a:ext uri="{0D108BD9-81ED-4DB2-BD59-A6C34878D82A}">
                    <a16:rowId xmlns:a16="http://schemas.microsoft.com/office/drawing/2014/main" val="10006"/>
                  </a:ext>
                </a:extLst>
              </a:tr>
            </a:tbl>
          </a:graphicData>
        </a:graphic>
      </p:graphicFrame>
      <p:sp>
        <p:nvSpPr>
          <p:cNvPr id="552" name="Google Shape;552;p52"/>
          <p:cNvSpPr txBox="1"/>
          <p:nvPr/>
        </p:nvSpPr>
        <p:spPr>
          <a:xfrm>
            <a:off x="292025" y="4307850"/>
            <a:ext cx="504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Precision = True Positive / (True Positive + False Positive)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17"/>
          <p:cNvPicPr preferRelativeResize="0"/>
          <p:nvPr/>
        </p:nvPicPr>
        <p:blipFill>
          <a:blip r:embed="rId3">
            <a:alphaModFix/>
          </a:blip>
          <a:stretch>
            <a:fillRect/>
          </a:stretch>
        </p:blipFill>
        <p:spPr>
          <a:xfrm>
            <a:off x="1657350" y="3176475"/>
            <a:ext cx="5829300" cy="1231525"/>
          </a:xfrm>
          <a:prstGeom prst="rect">
            <a:avLst/>
          </a:prstGeom>
          <a:noFill/>
          <a:ln>
            <a:noFill/>
          </a:ln>
        </p:spPr>
      </p:pic>
      <p:sp>
        <p:nvSpPr>
          <p:cNvPr id="133" name="Google Shape;133;p1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Real vs Fake?  How can we tell the difference?</a:t>
            </a:r>
            <a:endParaRPr/>
          </a:p>
        </p:txBody>
      </p:sp>
      <p:pic>
        <p:nvPicPr>
          <p:cNvPr id="134" name="Google Shape;134;p17"/>
          <p:cNvPicPr preferRelativeResize="0"/>
          <p:nvPr/>
        </p:nvPicPr>
        <p:blipFill>
          <a:blip r:embed="rId4">
            <a:alphaModFix/>
          </a:blip>
          <a:stretch>
            <a:fillRect/>
          </a:stretch>
        </p:blipFill>
        <p:spPr>
          <a:xfrm>
            <a:off x="1657350" y="1496025"/>
            <a:ext cx="5829300" cy="1421785"/>
          </a:xfrm>
          <a:prstGeom prst="rect">
            <a:avLst/>
          </a:prstGeom>
          <a:noFill/>
          <a:ln>
            <a:noFill/>
          </a:ln>
        </p:spPr>
      </p:pic>
      <p:sp>
        <p:nvSpPr>
          <p:cNvPr id="135" name="Google Shape;135;p17"/>
          <p:cNvSpPr/>
          <p:nvPr/>
        </p:nvSpPr>
        <p:spPr>
          <a:xfrm>
            <a:off x="1855125" y="1498100"/>
            <a:ext cx="450600" cy="238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1855125" y="3179850"/>
            <a:ext cx="645300" cy="238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7"/>
          <p:cNvPicPr preferRelativeResize="0"/>
          <p:nvPr/>
        </p:nvPicPr>
        <p:blipFill>
          <a:blip r:embed="rId5">
            <a:alphaModFix/>
          </a:blip>
          <a:stretch>
            <a:fillRect/>
          </a:stretch>
        </p:blipFill>
        <p:spPr>
          <a:xfrm rot="-15">
            <a:off x="3917875" y="3665737"/>
            <a:ext cx="1882070" cy="78577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3"/>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Evaluation: Modeling for Text Features</a:t>
            </a:r>
            <a:endParaRPr/>
          </a:p>
        </p:txBody>
      </p:sp>
      <p:graphicFrame>
        <p:nvGraphicFramePr>
          <p:cNvPr id="558" name="Google Shape;558;p53"/>
          <p:cNvGraphicFramePr/>
          <p:nvPr/>
        </p:nvGraphicFramePr>
        <p:xfrm>
          <a:off x="302400" y="1404975"/>
          <a:ext cx="3000000" cy="3000000"/>
        </p:xfrm>
        <a:graphic>
          <a:graphicData uri="http://schemas.openxmlformats.org/drawingml/2006/table">
            <a:tbl>
              <a:tblPr>
                <a:noFill/>
                <a:tableStyleId>{7CED9085-7222-4DCA-A990-DB5F48E6B2FE}</a:tableStyleId>
              </a:tblPr>
              <a:tblGrid>
                <a:gridCol w="1999600">
                  <a:extLst>
                    <a:ext uri="{9D8B030D-6E8A-4147-A177-3AD203B41FA5}">
                      <a16:colId xmlns:a16="http://schemas.microsoft.com/office/drawing/2014/main" val="20000"/>
                    </a:ext>
                  </a:extLst>
                </a:gridCol>
                <a:gridCol w="2195200">
                  <a:extLst>
                    <a:ext uri="{9D8B030D-6E8A-4147-A177-3AD203B41FA5}">
                      <a16:colId xmlns:a16="http://schemas.microsoft.com/office/drawing/2014/main" val="20001"/>
                    </a:ext>
                  </a:extLst>
                </a:gridCol>
                <a:gridCol w="2287300">
                  <a:extLst>
                    <a:ext uri="{9D8B030D-6E8A-4147-A177-3AD203B41FA5}">
                      <a16:colId xmlns:a16="http://schemas.microsoft.com/office/drawing/2014/main" val="20002"/>
                    </a:ext>
                  </a:extLst>
                </a:gridCol>
                <a:gridCol w="2160700">
                  <a:extLst>
                    <a:ext uri="{9D8B030D-6E8A-4147-A177-3AD203B41FA5}">
                      <a16:colId xmlns:a16="http://schemas.microsoft.com/office/drawing/2014/main" val="20003"/>
                    </a:ext>
                  </a:extLst>
                </a:gridCol>
              </a:tblGrid>
              <a:tr h="27587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b="1"/>
                        <a:t>Logistic Regression</a:t>
                      </a:r>
                      <a:endParaRPr b="1"/>
                    </a:p>
                  </a:txBody>
                  <a:tcPr marL="91425" marR="91425" marT="91425" marB="91425">
                    <a:solidFill>
                      <a:srgbClr val="FCE5CD"/>
                    </a:solidFill>
                  </a:tcPr>
                </a:tc>
                <a:tc>
                  <a:txBody>
                    <a:bodyPr/>
                    <a:lstStyle/>
                    <a:p>
                      <a:pPr marL="0" lvl="0" indent="0" algn="ctr" rtl="0">
                        <a:spcBef>
                          <a:spcPts val="0"/>
                        </a:spcBef>
                        <a:spcAft>
                          <a:spcPts val="0"/>
                        </a:spcAft>
                        <a:buNone/>
                      </a:pPr>
                      <a:r>
                        <a:rPr lang="en" b="1"/>
                        <a:t>Naive Bayes Multinomial</a:t>
                      </a:r>
                      <a:endParaRPr b="1"/>
                    </a:p>
                  </a:txBody>
                  <a:tcPr marL="91425" marR="91425" marT="91425" marB="91425">
                    <a:lnB w="9525" cap="flat" cmpd="sng">
                      <a:solidFill>
                        <a:srgbClr val="9E9E9E"/>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b="1"/>
                        <a:t>K-nearest neighbour</a:t>
                      </a:r>
                      <a:endParaRPr b="1"/>
                    </a:p>
                  </a:txBody>
                  <a:tcPr marL="91425" marR="91425" marT="91425" marB="91425">
                    <a:solidFill>
                      <a:srgbClr val="FCE5CD"/>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b="1"/>
                        <a:t>Train Accuracy</a:t>
                      </a:r>
                      <a:endParaRPr b="1"/>
                    </a:p>
                  </a:txBody>
                  <a:tcPr marL="91425" marR="91425" marT="91425" marB="91425">
                    <a:solidFill>
                      <a:srgbClr val="FFF2CC"/>
                    </a:solidFill>
                  </a:tcPr>
                </a:tc>
                <a:tc>
                  <a:txBody>
                    <a:bodyPr/>
                    <a:lstStyle/>
                    <a:p>
                      <a:pPr marL="0" lvl="0" indent="0" algn="ctr" rtl="0">
                        <a:spcBef>
                          <a:spcPts val="0"/>
                        </a:spcBef>
                        <a:spcAft>
                          <a:spcPts val="0"/>
                        </a:spcAft>
                        <a:buNone/>
                      </a:pPr>
                      <a:r>
                        <a:rPr lang="en"/>
                        <a:t>0.995</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0.967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0.865</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b="1"/>
                        <a:t>Mean CV Accuracy </a:t>
                      </a:r>
                      <a:endParaRPr b="1"/>
                    </a:p>
                  </a:txBody>
                  <a:tcPr marL="91425" marR="91425" marT="91425" marB="91425">
                    <a:solidFill>
                      <a:srgbClr val="FFF2CC"/>
                    </a:solidFill>
                  </a:tcPr>
                </a:tc>
                <a:tc>
                  <a:txBody>
                    <a:bodyPr/>
                    <a:lstStyle/>
                    <a:p>
                      <a:pPr marL="0" lvl="0" indent="0" algn="ctr" rtl="0">
                        <a:spcBef>
                          <a:spcPts val="0"/>
                        </a:spcBef>
                        <a:spcAft>
                          <a:spcPts val="0"/>
                        </a:spcAft>
                        <a:buNone/>
                      </a:pPr>
                      <a:r>
                        <a:rPr lang="en"/>
                        <a:t>0.876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0.877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0.774</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b="1"/>
                        <a:t>Test Accuracy</a:t>
                      </a:r>
                      <a:endParaRPr b="1"/>
                    </a:p>
                  </a:txBody>
                  <a:tcPr marL="91425" marR="91425" marT="91425" marB="91425">
                    <a:solidFill>
                      <a:srgbClr val="FFF2CC"/>
                    </a:solidFill>
                  </a:tcPr>
                </a:tc>
                <a:tc>
                  <a:txBody>
                    <a:bodyPr/>
                    <a:lstStyle/>
                    <a:p>
                      <a:pPr marL="0" lvl="0" indent="0" algn="ctr" rtl="0">
                        <a:spcBef>
                          <a:spcPts val="0"/>
                        </a:spcBef>
                        <a:spcAft>
                          <a:spcPts val="0"/>
                        </a:spcAft>
                        <a:buNone/>
                      </a:pPr>
                      <a:r>
                        <a:rPr lang="en" b="1"/>
                        <a:t>0.888</a:t>
                      </a:r>
                      <a:endParaRPr b="1"/>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0.894</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b="1"/>
                        <a:t>0.78</a:t>
                      </a:r>
                      <a:endParaRPr b="1"/>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b="1"/>
                        <a:t>Precision </a:t>
                      </a:r>
                      <a:endParaRPr b="1"/>
                    </a:p>
                  </a:txBody>
                  <a:tcPr marL="91425" marR="91425" marT="91425" marB="91425">
                    <a:lnR w="9525" cap="flat" cmpd="sng">
                      <a:solidFill>
                        <a:srgbClr val="9E9E9E"/>
                      </a:solidFill>
                      <a:prstDash val="solid"/>
                      <a:round/>
                      <a:headEnd type="none" w="sm" len="sm"/>
                      <a:tailEnd type="none" w="sm" len="sm"/>
                    </a:lnR>
                    <a:solidFill>
                      <a:srgbClr val="FFF2CC"/>
                    </a:solidFill>
                  </a:tcPr>
                </a:tc>
                <a:tc>
                  <a:txBody>
                    <a:bodyPr/>
                    <a:lstStyle/>
                    <a:p>
                      <a:pPr marL="0" lvl="0" indent="0" algn="ctr" rtl="0">
                        <a:spcBef>
                          <a:spcPts val="0"/>
                        </a:spcBef>
                        <a:spcAft>
                          <a:spcPts val="0"/>
                        </a:spcAft>
                        <a:buNone/>
                      </a:pPr>
                      <a:r>
                        <a:rPr lang="en" b="1"/>
                        <a:t>0.905</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0.889</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b="1"/>
                        <a:t>0.713</a:t>
                      </a:r>
                      <a:endParaRPr b="1"/>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b="1"/>
                        <a:t>Recall</a:t>
                      </a:r>
                      <a:endParaRPr b="1"/>
                    </a:p>
                  </a:txBody>
                  <a:tcPr marL="91425" marR="91425" marT="91425" marB="91425">
                    <a:lnR w="9525" cap="flat" cmpd="sng">
                      <a:solidFill>
                        <a:srgbClr val="9E9E9E"/>
                      </a:solidFill>
                      <a:prstDash val="solid"/>
                      <a:round/>
                      <a:headEnd type="none" w="sm" len="sm"/>
                      <a:tailEnd type="none" w="sm" len="sm"/>
                    </a:lnR>
                    <a:solidFill>
                      <a:srgbClr val="FFF2CC"/>
                    </a:solidFill>
                  </a:tcPr>
                </a:tc>
                <a:tc>
                  <a:txBody>
                    <a:bodyPr/>
                    <a:lstStyle/>
                    <a:p>
                      <a:pPr marL="0" lvl="0" indent="0" algn="ctr" rtl="0">
                        <a:spcBef>
                          <a:spcPts val="0"/>
                        </a:spcBef>
                        <a:spcAft>
                          <a:spcPts val="0"/>
                        </a:spcAft>
                        <a:buNone/>
                      </a:pPr>
                      <a:r>
                        <a:rPr lang="en"/>
                        <a:t>0.865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0.90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0.933</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b="1"/>
                        <a:t>F1-Score</a:t>
                      </a:r>
                      <a:endParaRPr b="1"/>
                    </a:p>
                  </a:txBody>
                  <a:tcPr marL="91425" marR="91425" marT="91425" marB="91425">
                    <a:lnR w="9525" cap="flat" cmpd="sng">
                      <a:solidFill>
                        <a:srgbClr val="9E9E9E"/>
                      </a:solidFill>
                      <a:prstDash val="solid"/>
                      <a:round/>
                      <a:headEnd type="none" w="sm" len="sm"/>
                      <a:tailEnd type="none" w="sm" len="sm"/>
                    </a:lnR>
                    <a:solidFill>
                      <a:srgbClr val="FFF2CC"/>
                    </a:solidFill>
                  </a:tcPr>
                </a:tc>
                <a:tc>
                  <a:txBody>
                    <a:bodyPr/>
                    <a:lstStyle/>
                    <a:p>
                      <a:pPr marL="0" lvl="0" indent="0" algn="ctr" rtl="0">
                        <a:spcBef>
                          <a:spcPts val="0"/>
                        </a:spcBef>
                        <a:spcAft>
                          <a:spcPts val="0"/>
                        </a:spcAft>
                        <a:buNone/>
                      </a:pPr>
                      <a:r>
                        <a:rPr lang="en"/>
                        <a:t>0.885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0.894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0.809</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4"/>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Evaluation: Combining both models</a:t>
            </a:r>
            <a:endParaRPr/>
          </a:p>
        </p:txBody>
      </p:sp>
      <p:sp>
        <p:nvSpPr>
          <p:cNvPr id="564" name="Google Shape;564;p54"/>
          <p:cNvSpPr txBox="1"/>
          <p:nvPr/>
        </p:nvSpPr>
        <p:spPr>
          <a:xfrm>
            <a:off x="5857425" y="1389500"/>
            <a:ext cx="142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Data Retrieval</a:t>
            </a:r>
            <a:endParaRPr b="1">
              <a:latin typeface="Roboto"/>
              <a:ea typeface="Roboto"/>
              <a:cs typeface="Roboto"/>
              <a:sym typeface="Roboto"/>
            </a:endParaRPr>
          </a:p>
        </p:txBody>
      </p:sp>
      <p:sp>
        <p:nvSpPr>
          <p:cNvPr id="565" name="Google Shape;565;p54"/>
          <p:cNvSpPr txBox="1"/>
          <p:nvPr/>
        </p:nvSpPr>
        <p:spPr>
          <a:xfrm>
            <a:off x="4638225" y="2227700"/>
            <a:ext cx="148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Non-Text Data</a:t>
            </a:r>
            <a:endParaRPr b="1">
              <a:latin typeface="Roboto"/>
              <a:ea typeface="Roboto"/>
              <a:cs typeface="Roboto"/>
              <a:sym typeface="Roboto"/>
            </a:endParaRPr>
          </a:p>
        </p:txBody>
      </p:sp>
      <p:sp>
        <p:nvSpPr>
          <p:cNvPr id="566" name="Google Shape;566;p54"/>
          <p:cNvSpPr txBox="1"/>
          <p:nvPr/>
        </p:nvSpPr>
        <p:spPr>
          <a:xfrm>
            <a:off x="6924225" y="2227700"/>
            <a:ext cx="148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Text Data</a:t>
            </a:r>
            <a:endParaRPr b="1">
              <a:latin typeface="Roboto"/>
              <a:ea typeface="Roboto"/>
              <a:cs typeface="Roboto"/>
              <a:sym typeface="Roboto"/>
            </a:endParaRPr>
          </a:p>
        </p:txBody>
      </p:sp>
      <p:sp>
        <p:nvSpPr>
          <p:cNvPr id="567" name="Google Shape;567;p54"/>
          <p:cNvSpPr txBox="1"/>
          <p:nvPr/>
        </p:nvSpPr>
        <p:spPr>
          <a:xfrm>
            <a:off x="4395300" y="3142100"/>
            <a:ext cx="184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latin typeface="Roboto"/>
                <a:ea typeface="Roboto"/>
                <a:cs typeface="Roboto"/>
                <a:sym typeface="Roboto"/>
              </a:rPr>
              <a:t>Logistic Regression</a:t>
            </a:r>
            <a:endParaRPr b="1" u="sng">
              <a:latin typeface="Roboto"/>
              <a:ea typeface="Roboto"/>
              <a:cs typeface="Roboto"/>
              <a:sym typeface="Roboto"/>
            </a:endParaRPr>
          </a:p>
        </p:txBody>
      </p:sp>
      <p:sp>
        <p:nvSpPr>
          <p:cNvPr id="568" name="Google Shape;568;p54"/>
          <p:cNvSpPr txBox="1"/>
          <p:nvPr/>
        </p:nvSpPr>
        <p:spPr>
          <a:xfrm>
            <a:off x="6619425" y="3142100"/>
            <a:ext cx="224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latin typeface="Roboto"/>
                <a:ea typeface="Roboto"/>
                <a:cs typeface="Roboto"/>
                <a:sym typeface="Roboto"/>
              </a:rPr>
              <a:t>Naive Bayes Multinomial</a:t>
            </a:r>
            <a:endParaRPr b="1" u="sng">
              <a:latin typeface="Roboto"/>
              <a:ea typeface="Roboto"/>
              <a:cs typeface="Roboto"/>
              <a:sym typeface="Roboto"/>
            </a:endParaRPr>
          </a:p>
        </p:txBody>
      </p:sp>
      <p:sp>
        <p:nvSpPr>
          <p:cNvPr id="569" name="Google Shape;569;p54"/>
          <p:cNvSpPr txBox="1"/>
          <p:nvPr/>
        </p:nvSpPr>
        <p:spPr>
          <a:xfrm>
            <a:off x="5621175" y="4230900"/>
            <a:ext cx="174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latin typeface="Roboto"/>
                <a:ea typeface="Roboto"/>
                <a:cs typeface="Roboto"/>
                <a:sym typeface="Roboto"/>
              </a:rPr>
              <a:t>Consensus Result</a:t>
            </a:r>
            <a:endParaRPr b="1" u="sng">
              <a:latin typeface="Roboto"/>
              <a:ea typeface="Roboto"/>
              <a:cs typeface="Roboto"/>
              <a:sym typeface="Roboto"/>
            </a:endParaRPr>
          </a:p>
        </p:txBody>
      </p:sp>
      <p:cxnSp>
        <p:nvCxnSpPr>
          <p:cNvPr id="570" name="Google Shape;570;p54"/>
          <p:cNvCxnSpPr>
            <a:stCxn id="565" idx="0"/>
            <a:endCxn id="564" idx="2"/>
          </p:cNvCxnSpPr>
          <p:nvPr/>
        </p:nvCxnSpPr>
        <p:spPr>
          <a:xfrm rot="-5400000">
            <a:off x="5755125" y="1415000"/>
            <a:ext cx="438000" cy="11874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571" name="Google Shape;571;p54"/>
          <p:cNvCxnSpPr>
            <a:stCxn id="566" idx="0"/>
            <a:endCxn id="564" idx="2"/>
          </p:cNvCxnSpPr>
          <p:nvPr/>
        </p:nvCxnSpPr>
        <p:spPr>
          <a:xfrm rot="5400000" flipH="1">
            <a:off x="6898125" y="1459400"/>
            <a:ext cx="438000" cy="1098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572" name="Google Shape;572;p54"/>
          <p:cNvCxnSpPr/>
          <p:nvPr/>
        </p:nvCxnSpPr>
        <p:spPr>
          <a:xfrm>
            <a:off x="5332475" y="2704075"/>
            <a:ext cx="0" cy="287700"/>
          </a:xfrm>
          <a:prstGeom prst="straightConnector1">
            <a:avLst/>
          </a:prstGeom>
          <a:noFill/>
          <a:ln w="19050" cap="flat" cmpd="sng">
            <a:solidFill>
              <a:schemeClr val="dk2"/>
            </a:solidFill>
            <a:prstDash val="solid"/>
            <a:round/>
            <a:headEnd type="none" w="med" len="med"/>
            <a:tailEnd type="triangle" w="med" len="med"/>
          </a:ln>
        </p:spPr>
      </p:cxnSp>
      <p:cxnSp>
        <p:nvCxnSpPr>
          <p:cNvPr id="573" name="Google Shape;573;p54"/>
          <p:cNvCxnSpPr/>
          <p:nvPr/>
        </p:nvCxnSpPr>
        <p:spPr>
          <a:xfrm>
            <a:off x="7694675" y="2704075"/>
            <a:ext cx="0" cy="287700"/>
          </a:xfrm>
          <a:prstGeom prst="straightConnector1">
            <a:avLst/>
          </a:prstGeom>
          <a:noFill/>
          <a:ln w="19050" cap="flat" cmpd="sng">
            <a:solidFill>
              <a:schemeClr val="dk2"/>
            </a:solidFill>
            <a:prstDash val="solid"/>
            <a:round/>
            <a:headEnd type="none" w="med" len="med"/>
            <a:tailEnd type="triangle" w="med" len="med"/>
          </a:ln>
        </p:spPr>
      </p:cxnSp>
      <p:cxnSp>
        <p:nvCxnSpPr>
          <p:cNvPr id="574" name="Google Shape;574;p54"/>
          <p:cNvCxnSpPr>
            <a:stCxn id="567" idx="2"/>
            <a:endCxn id="569" idx="0"/>
          </p:cNvCxnSpPr>
          <p:nvPr/>
        </p:nvCxnSpPr>
        <p:spPr>
          <a:xfrm rot="-5400000" flipH="1">
            <a:off x="5561550" y="3296300"/>
            <a:ext cx="688500" cy="1180500"/>
          </a:xfrm>
          <a:prstGeom prst="bentConnector3">
            <a:avLst>
              <a:gd name="adj1" fmla="val 50007"/>
            </a:avLst>
          </a:prstGeom>
          <a:noFill/>
          <a:ln w="19050" cap="flat" cmpd="sng">
            <a:solidFill>
              <a:schemeClr val="dk2"/>
            </a:solidFill>
            <a:prstDash val="solid"/>
            <a:round/>
            <a:headEnd type="none" w="med" len="med"/>
            <a:tailEnd type="none" w="med" len="med"/>
          </a:ln>
        </p:spPr>
      </p:cxnSp>
      <p:cxnSp>
        <p:nvCxnSpPr>
          <p:cNvPr id="575" name="Google Shape;575;p54"/>
          <p:cNvCxnSpPr>
            <a:stCxn id="568" idx="2"/>
            <a:endCxn id="569" idx="0"/>
          </p:cNvCxnSpPr>
          <p:nvPr/>
        </p:nvCxnSpPr>
        <p:spPr>
          <a:xfrm rot="5400000">
            <a:off x="6773925" y="3264650"/>
            <a:ext cx="688500" cy="1243800"/>
          </a:xfrm>
          <a:prstGeom prst="bentConnector3">
            <a:avLst>
              <a:gd name="adj1" fmla="val 50007"/>
            </a:avLst>
          </a:prstGeom>
          <a:noFill/>
          <a:ln w="19050" cap="flat" cmpd="sng">
            <a:solidFill>
              <a:schemeClr val="dk2"/>
            </a:solidFill>
            <a:prstDash val="solid"/>
            <a:round/>
            <a:headEnd type="none" w="med" len="med"/>
            <a:tailEnd type="none" w="med" len="med"/>
          </a:ln>
        </p:spPr>
      </p:cxnSp>
      <p:sp>
        <p:nvSpPr>
          <p:cNvPr id="576" name="Google Shape;576;p54"/>
          <p:cNvSpPr txBox="1"/>
          <p:nvPr/>
        </p:nvSpPr>
        <p:spPr>
          <a:xfrm>
            <a:off x="4044725" y="2675175"/>
            <a:ext cx="1420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Roboto"/>
                <a:ea typeface="Roboto"/>
                <a:cs typeface="Roboto"/>
                <a:sym typeface="Roboto"/>
              </a:rPr>
              <a:t>Data Cleaning</a:t>
            </a:r>
            <a:endParaRPr sz="1000" b="1">
              <a:latin typeface="Roboto"/>
              <a:ea typeface="Roboto"/>
              <a:cs typeface="Roboto"/>
              <a:sym typeface="Roboto"/>
            </a:endParaRPr>
          </a:p>
        </p:txBody>
      </p:sp>
      <p:sp>
        <p:nvSpPr>
          <p:cNvPr id="577" name="Google Shape;577;p54"/>
          <p:cNvSpPr txBox="1"/>
          <p:nvPr/>
        </p:nvSpPr>
        <p:spPr>
          <a:xfrm>
            <a:off x="7778525" y="2598975"/>
            <a:ext cx="142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Roboto"/>
                <a:ea typeface="Roboto"/>
                <a:cs typeface="Roboto"/>
                <a:sym typeface="Roboto"/>
              </a:rPr>
              <a:t>Data Cleaning + NLP + CV / TI-IDF </a:t>
            </a:r>
            <a:endParaRPr sz="1000" b="1">
              <a:latin typeface="Roboto"/>
              <a:ea typeface="Roboto"/>
              <a:cs typeface="Roboto"/>
              <a:sym typeface="Roboto"/>
            </a:endParaRPr>
          </a:p>
        </p:txBody>
      </p:sp>
      <p:sp>
        <p:nvSpPr>
          <p:cNvPr id="578" name="Google Shape;578;p54"/>
          <p:cNvSpPr txBox="1"/>
          <p:nvPr/>
        </p:nvSpPr>
        <p:spPr>
          <a:xfrm>
            <a:off x="46625" y="1224050"/>
            <a:ext cx="3855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Roboto"/>
                <a:ea typeface="Roboto"/>
                <a:cs typeface="Roboto"/>
                <a:sym typeface="Roboto"/>
              </a:rPr>
              <a:t>What have we done so far and why?</a:t>
            </a:r>
            <a:endParaRPr sz="1800" b="1">
              <a:latin typeface="Roboto"/>
              <a:ea typeface="Roboto"/>
              <a:cs typeface="Roboto"/>
              <a:sym typeface="Roboto"/>
            </a:endParaRPr>
          </a:p>
        </p:txBody>
      </p:sp>
      <p:graphicFrame>
        <p:nvGraphicFramePr>
          <p:cNvPr id="579" name="Google Shape;579;p54"/>
          <p:cNvGraphicFramePr/>
          <p:nvPr/>
        </p:nvGraphicFramePr>
        <p:xfrm>
          <a:off x="331075" y="2014113"/>
          <a:ext cx="3000000" cy="3000000"/>
        </p:xfrm>
        <a:graphic>
          <a:graphicData uri="http://schemas.openxmlformats.org/drawingml/2006/table">
            <a:tbl>
              <a:tblPr>
                <a:noFill/>
                <a:tableStyleId>{7CED9085-7222-4DCA-A990-DB5F48E6B2FE}</a:tableStyleId>
              </a:tblPr>
              <a:tblGrid>
                <a:gridCol w="2989525">
                  <a:extLst>
                    <a:ext uri="{9D8B030D-6E8A-4147-A177-3AD203B41FA5}">
                      <a16:colId xmlns:a16="http://schemas.microsoft.com/office/drawing/2014/main" val="20000"/>
                    </a:ext>
                  </a:extLst>
                </a:gridCol>
                <a:gridCol w="843475">
                  <a:extLst>
                    <a:ext uri="{9D8B030D-6E8A-4147-A177-3AD203B41FA5}">
                      <a16:colId xmlns:a16="http://schemas.microsoft.com/office/drawing/2014/main" val="20001"/>
                    </a:ext>
                  </a:extLst>
                </a:gridCol>
              </a:tblGrid>
              <a:tr h="609575">
                <a:tc>
                  <a:txBody>
                    <a:bodyPr/>
                    <a:lstStyle/>
                    <a:p>
                      <a:pPr marL="0" lvl="0" indent="0" algn="l" rtl="0">
                        <a:spcBef>
                          <a:spcPts val="0"/>
                        </a:spcBef>
                        <a:spcAft>
                          <a:spcPts val="0"/>
                        </a:spcAft>
                        <a:buNone/>
                      </a:pPr>
                      <a:r>
                        <a:rPr lang="en">
                          <a:latin typeface="Roboto"/>
                          <a:ea typeface="Roboto"/>
                          <a:cs typeface="Roboto"/>
                          <a:sym typeface="Roboto"/>
                        </a:rPr>
                        <a:t>Correct prediction of real news by Log Reg (Non-text data):</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latin typeface="Roboto"/>
                          <a:ea typeface="Roboto"/>
                          <a:cs typeface="Roboto"/>
                          <a:sym typeface="Roboto"/>
                        </a:rPr>
                        <a:t>91.9%</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en">
                          <a:latin typeface="Roboto"/>
                          <a:ea typeface="Roboto"/>
                          <a:cs typeface="Roboto"/>
                          <a:sym typeface="Roboto"/>
                        </a:rPr>
                        <a:t>Correct prediction of real news by Naive Bayes (Text data):</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latin typeface="Roboto"/>
                          <a:ea typeface="Roboto"/>
                          <a:cs typeface="Roboto"/>
                          <a:sym typeface="Roboto"/>
                        </a:rPr>
                        <a:t>89%</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latin typeface="Roboto"/>
                          <a:ea typeface="Roboto"/>
                          <a:cs typeface="Roboto"/>
                          <a:sym typeface="Roboto"/>
                        </a:rPr>
                        <a:t>Correct prediction by consensus result : </a:t>
                      </a:r>
                      <a:endParaRPr>
                        <a:latin typeface="Roboto"/>
                        <a:ea typeface="Roboto"/>
                        <a:cs typeface="Roboto"/>
                        <a:sym typeface="Robo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97.8%</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Extra explanation of consensus result</a:t>
            </a:r>
            <a:endParaRPr/>
          </a:p>
        </p:txBody>
      </p:sp>
      <p:graphicFrame>
        <p:nvGraphicFramePr>
          <p:cNvPr id="585" name="Google Shape;585;p55"/>
          <p:cNvGraphicFramePr/>
          <p:nvPr/>
        </p:nvGraphicFramePr>
        <p:xfrm>
          <a:off x="117625" y="1672638"/>
          <a:ext cx="3000000" cy="3000000"/>
        </p:xfrm>
        <a:graphic>
          <a:graphicData uri="http://schemas.openxmlformats.org/drawingml/2006/table">
            <a:tbl>
              <a:tblPr>
                <a:noFill/>
                <a:tableStyleId>{7CED9085-7222-4DCA-A990-DB5F48E6B2FE}</a:tableStyleId>
              </a:tblPr>
              <a:tblGrid>
                <a:gridCol w="1274925">
                  <a:extLst>
                    <a:ext uri="{9D8B030D-6E8A-4147-A177-3AD203B41FA5}">
                      <a16:colId xmlns:a16="http://schemas.microsoft.com/office/drawing/2014/main" val="20000"/>
                    </a:ext>
                  </a:extLst>
                </a:gridCol>
                <a:gridCol w="1069825">
                  <a:extLst>
                    <a:ext uri="{9D8B030D-6E8A-4147-A177-3AD203B41FA5}">
                      <a16:colId xmlns:a16="http://schemas.microsoft.com/office/drawing/2014/main" val="20001"/>
                    </a:ext>
                  </a:extLst>
                </a:gridCol>
                <a:gridCol w="1114275">
                  <a:extLst>
                    <a:ext uri="{9D8B030D-6E8A-4147-A177-3AD203B41FA5}">
                      <a16:colId xmlns:a16="http://schemas.microsoft.com/office/drawing/2014/main" val="20002"/>
                    </a:ext>
                  </a:extLst>
                </a:gridCol>
              </a:tblGrid>
              <a:tr h="493700">
                <a:tc>
                  <a:txBody>
                    <a:bodyPr/>
                    <a:lstStyle/>
                    <a:p>
                      <a:pPr marL="0" lvl="0" indent="0" algn="ctr" rtl="0">
                        <a:spcBef>
                          <a:spcPts val="0"/>
                        </a:spcBef>
                        <a:spcAft>
                          <a:spcPts val="0"/>
                        </a:spcAft>
                        <a:buNone/>
                      </a:pPr>
                      <a:endParaRPr sz="1200" b="1"/>
                    </a:p>
                  </a:txBody>
                  <a:tcPr marL="91425" marR="91425" marT="91425" marB="91425"/>
                </a:tc>
                <a:tc>
                  <a:txBody>
                    <a:bodyPr/>
                    <a:lstStyle/>
                    <a:p>
                      <a:pPr marL="0" lvl="0" indent="0" algn="ctr" rtl="0">
                        <a:spcBef>
                          <a:spcPts val="0"/>
                        </a:spcBef>
                        <a:spcAft>
                          <a:spcPts val="0"/>
                        </a:spcAft>
                        <a:buNone/>
                      </a:pPr>
                      <a:r>
                        <a:rPr lang="en" sz="1200" b="1"/>
                        <a:t>Predicted </a:t>
                      </a:r>
                      <a:endParaRPr sz="1200" b="1"/>
                    </a:p>
                    <a:p>
                      <a:pPr marL="0" lvl="0" indent="0" algn="ctr" rtl="0">
                        <a:spcBef>
                          <a:spcPts val="0"/>
                        </a:spcBef>
                        <a:spcAft>
                          <a:spcPts val="0"/>
                        </a:spcAft>
                        <a:buNone/>
                      </a:pPr>
                      <a:r>
                        <a:rPr lang="en" sz="1200" b="1"/>
                        <a:t>News</a:t>
                      </a:r>
                      <a:endParaRPr sz="1200" b="1"/>
                    </a:p>
                  </a:txBody>
                  <a:tcPr marL="91425" marR="91425" marT="91425" marB="91425"/>
                </a:tc>
                <a:tc>
                  <a:txBody>
                    <a:bodyPr/>
                    <a:lstStyle/>
                    <a:p>
                      <a:pPr marL="0" lvl="0" indent="0" algn="ctr" rtl="0">
                        <a:spcBef>
                          <a:spcPts val="0"/>
                        </a:spcBef>
                        <a:spcAft>
                          <a:spcPts val="0"/>
                        </a:spcAft>
                        <a:buNone/>
                      </a:pPr>
                      <a:r>
                        <a:rPr lang="en" sz="1200" b="1"/>
                        <a:t>Predicted </a:t>
                      </a:r>
                      <a:endParaRPr sz="1200" b="1"/>
                    </a:p>
                    <a:p>
                      <a:pPr marL="0" lvl="0" indent="0" algn="ctr" rtl="0">
                        <a:spcBef>
                          <a:spcPts val="0"/>
                        </a:spcBef>
                        <a:spcAft>
                          <a:spcPts val="0"/>
                        </a:spcAft>
                        <a:buNone/>
                      </a:pPr>
                      <a:r>
                        <a:rPr lang="en" sz="1200" b="1"/>
                        <a:t>Fake</a:t>
                      </a:r>
                      <a:endParaRPr sz="1200" b="1"/>
                    </a:p>
                  </a:txBody>
                  <a:tcPr marL="91425" marR="91425" marT="91425" marB="91425"/>
                </a:tc>
                <a:extLst>
                  <a:ext uri="{0D108BD9-81ED-4DB2-BD59-A6C34878D82A}">
                    <a16:rowId xmlns:a16="http://schemas.microsoft.com/office/drawing/2014/main" val="10000"/>
                  </a:ext>
                </a:extLst>
              </a:tr>
              <a:tr h="379725">
                <a:tc>
                  <a:txBody>
                    <a:bodyPr/>
                    <a:lstStyle/>
                    <a:p>
                      <a:pPr marL="0" lvl="0" indent="0" algn="ctr" rtl="0">
                        <a:spcBef>
                          <a:spcPts val="0"/>
                        </a:spcBef>
                        <a:spcAft>
                          <a:spcPts val="0"/>
                        </a:spcAft>
                        <a:buNone/>
                      </a:pPr>
                      <a:r>
                        <a:rPr lang="en" sz="1200" b="1"/>
                        <a:t>Actual News</a:t>
                      </a:r>
                      <a:endParaRPr sz="1200" b="1"/>
                    </a:p>
                  </a:txBody>
                  <a:tcPr marL="91425" marR="91425" marT="91425" marB="91425"/>
                </a:tc>
                <a:tc>
                  <a:txBody>
                    <a:bodyPr/>
                    <a:lstStyle/>
                    <a:p>
                      <a:pPr marL="0" lvl="0" indent="0" algn="ctr" rtl="0">
                        <a:spcBef>
                          <a:spcPts val="0"/>
                        </a:spcBef>
                        <a:spcAft>
                          <a:spcPts val="0"/>
                        </a:spcAft>
                        <a:buNone/>
                      </a:pPr>
                      <a:r>
                        <a:rPr lang="en" sz="1200"/>
                        <a:t>TP</a:t>
                      </a:r>
                      <a:endParaRPr sz="1200"/>
                    </a:p>
                  </a:txBody>
                  <a:tcPr marL="91425" marR="91425" marT="91425" marB="91425"/>
                </a:tc>
                <a:tc>
                  <a:txBody>
                    <a:bodyPr/>
                    <a:lstStyle/>
                    <a:p>
                      <a:pPr marL="0" lvl="0" indent="0" algn="ctr" rtl="0">
                        <a:spcBef>
                          <a:spcPts val="0"/>
                        </a:spcBef>
                        <a:spcAft>
                          <a:spcPts val="0"/>
                        </a:spcAft>
                        <a:buNone/>
                      </a:pPr>
                      <a:r>
                        <a:rPr lang="en" sz="1200"/>
                        <a:t>FN</a:t>
                      </a:r>
                      <a:endParaRPr sz="1200"/>
                    </a:p>
                  </a:txBody>
                  <a:tcPr marL="91425" marR="91425" marT="91425" marB="91425"/>
                </a:tc>
                <a:extLst>
                  <a:ext uri="{0D108BD9-81ED-4DB2-BD59-A6C34878D82A}">
                    <a16:rowId xmlns:a16="http://schemas.microsoft.com/office/drawing/2014/main" val="10001"/>
                  </a:ext>
                </a:extLst>
              </a:tr>
              <a:tr h="379725">
                <a:tc>
                  <a:txBody>
                    <a:bodyPr/>
                    <a:lstStyle/>
                    <a:p>
                      <a:pPr marL="0" lvl="0" indent="0" algn="ctr" rtl="0">
                        <a:spcBef>
                          <a:spcPts val="0"/>
                        </a:spcBef>
                        <a:spcAft>
                          <a:spcPts val="0"/>
                        </a:spcAft>
                        <a:buNone/>
                      </a:pPr>
                      <a:r>
                        <a:rPr lang="en" sz="1200" b="1"/>
                        <a:t>Actual Fake</a:t>
                      </a:r>
                      <a:endParaRPr sz="1200" b="1"/>
                    </a:p>
                  </a:txBody>
                  <a:tcPr marL="91425" marR="91425" marT="91425" marB="91425"/>
                </a:tc>
                <a:tc>
                  <a:txBody>
                    <a:bodyPr/>
                    <a:lstStyle/>
                    <a:p>
                      <a:pPr marL="0" lvl="0" indent="0" algn="ctr" rtl="0">
                        <a:spcBef>
                          <a:spcPts val="0"/>
                        </a:spcBef>
                        <a:spcAft>
                          <a:spcPts val="0"/>
                        </a:spcAft>
                        <a:buNone/>
                      </a:pPr>
                      <a:r>
                        <a:rPr lang="en" sz="1200"/>
                        <a:t>FP</a:t>
                      </a:r>
                      <a:endParaRPr sz="1200"/>
                    </a:p>
                  </a:txBody>
                  <a:tcPr marL="91425" marR="91425" marT="91425" marB="91425"/>
                </a:tc>
                <a:tc>
                  <a:txBody>
                    <a:bodyPr/>
                    <a:lstStyle/>
                    <a:p>
                      <a:pPr marL="0" lvl="0" indent="0" algn="ctr" rtl="0">
                        <a:spcBef>
                          <a:spcPts val="0"/>
                        </a:spcBef>
                        <a:spcAft>
                          <a:spcPts val="0"/>
                        </a:spcAft>
                        <a:buNone/>
                      </a:pPr>
                      <a:r>
                        <a:rPr lang="en" sz="1200"/>
                        <a:t>TN</a:t>
                      </a:r>
                      <a:endParaRPr sz="1200"/>
                    </a:p>
                  </a:txBody>
                  <a:tcPr marL="91425" marR="91425" marT="91425" marB="91425"/>
                </a:tc>
                <a:extLst>
                  <a:ext uri="{0D108BD9-81ED-4DB2-BD59-A6C34878D82A}">
                    <a16:rowId xmlns:a16="http://schemas.microsoft.com/office/drawing/2014/main" val="10002"/>
                  </a:ext>
                </a:extLst>
              </a:tr>
            </a:tbl>
          </a:graphicData>
        </a:graphic>
      </p:graphicFrame>
      <p:sp>
        <p:nvSpPr>
          <p:cNvPr id="586" name="Google Shape;586;p55"/>
          <p:cNvSpPr txBox="1"/>
          <p:nvPr/>
        </p:nvSpPr>
        <p:spPr>
          <a:xfrm>
            <a:off x="184375" y="1163725"/>
            <a:ext cx="283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Roboto"/>
                <a:ea typeface="Roboto"/>
                <a:cs typeface="Roboto"/>
                <a:sym typeface="Roboto"/>
              </a:rPr>
              <a:t>Model Results Confusion Matrix</a:t>
            </a:r>
            <a:endParaRPr b="1" u="sng">
              <a:latin typeface="Roboto"/>
              <a:ea typeface="Roboto"/>
              <a:cs typeface="Roboto"/>
              <a:sym typeface="Roboto"/>
            </a:endParaRPr>
          </a:p>
        </p:txBody>
      </p:sp>
      <p:sp>
        <p:nvSpPr>
          <p:cNvPr id="587" name="Google Shape;587;p55"/>
          <p:cNvSpPr/>
          <p:nvPr/>
        </p:nvSpPr>
        <p:spPr>
          <a:xfrm>
            <a:off x="4953000" y="2892275"/>
            <a:ext cx="1411500" cy="14475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5"/>
          <p:cNvSpPr/>
          <p:nvPr/>
        </p:nvSpPr>
        <p:spPr>
          <a:xfrm>
            <a:off x="5257800" y="1520675"/>
            <a:ext cx="1411500" cy="14475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5"/>
          <p:cNvSpPr/>
          <p:nvPr/>
        </p:nvSpPr>
        <p:spPr>
          <a:xfrm>
            <a:off x="6324600" y="2587475"/>
            <a:ext cx="1411500" cy="1447500"/>
          </a:xfrm>
          <a:prstGeom prst="cube">
            <a:avLst>
              <a:gd name="adj" fmla="val 25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5"/>
          <p:cNvSpPr/>
          <p:nvPr/>
        </p:nvSpPr>
        <p:spPr>
          <a:xfrm>
            <a:off x="6324600" y="1520675"/>
            <a:ext cx="1411500" cy="14475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5"/>
          <p:cNvSpPr/>
          <p:nvPr/>
        </p:nvSpPr>
        <p:spPr>
          <a:xfrm>
            <a:off x="4953000" y="1825475"/>
            <a:ext cx="1411500" cy="1447500"/>
          </a:xfrm>
          <a:prstGeom prst="cube">
            <a:avLst>
              <a:gd name="adj" fmla="val 25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5"/>
          <p:cNvSpPr/>
          <p:nvPr/>
        </p:nvSpPr>
        <p:spPr>
          <a:xfrm>
            <a:off x="6019800" y="2892275"/>
            <a:ext cx="1411500" cy="14475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5"/>
          <p:cNvSpPr/>
          <p:nvPr/>
        </p:nvSpPr>
        <p:spPr>
          <a:xfrm>
            <a:off x="6019800" y="1825475"/>
            <a:ext cx="1411500" cy="14475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5"/>
          <p:cNvSpPr txBox="1"/>
          <p:nvPr/>
        </p:nvSpPr>
        <p:spPr>
          <a:xfrm>
            <a:off x="3879300" y="2442225"/>
            <a:ext cx="1208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Actual </a:t>
            </a:r>
            <a:endParaRPr b="1">
              <a:latin typeface="Roboto"/>
              <a:ea typeface="Roboto"/>
              <a:cs typeface="Roboto"/>
              <a:sym typeface="Roboto"/>
            </a:endParaRPr>
          </a:p>
          <a:p>
            <a:pPr marL="0" lvl="0" indent="0" algn="ctr" rtl="0">
              <a:spcBef>
                <a:spcPts val="0"/>
              </a:spcBef>
              <a:spcAft>
                <a:spcPts val="0"/>
              </a:spcAft>
              <a:buNone/>
            </a:pPr>
            <a:r>
              <a:rPr lang="en" b="1">
                <a:latin typeface="Roboto"/>
                <a:ea typeface="Roboto"/>
                <a:cs typeface="Roboto"/>
                <a:sym typeface="Roboto"/>
              </a:rPr>
              <a:t>News</a:t>
            </a:r>
            <a:endParaRPr b="1">
              <a:latin typeface="Roboto"/>
              <a:ea typeface="Roboto"/>
              <a:cs typeface="Roboto"/>
              <a:sym typeface="Roboto"/>
            </a:endParaRPr>
          </a:p>
        </p:txBody>
      </p:sp>
      <p:sp>
        <p:nvSpPr>
          <p:cNvPr id="595" name="Google Shape;595;p55"/>
          <p:cNvSpPr txBox="1"/>
          <p:nvPr/>
        </p:nvSpPr>
        <p:spPr>
          <a:xfrm>
            <a:off x="3879300" y="3509025"/>
            <a:ext cx="1208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Actual</a:t>
            </a:r>
            <a:endParaRPr b="1">
              <a:latin typeface="Roboto"/>
              <a:ea typeface="Roboto"/>
              <a:cs typeface="Roboto"/>
              <a:sym typeface="Roboto"/>
            </a:endParaRPr>
          </a:p>
          <a:p>
            <a:pPr marL="0" lvl="0" indent="0" algn="ctr" rtl="0">
              <a:spcBef>
                <a:spcPts val="0"/>
              </a:spcBef>
              <a:spcAft>
                <a:spcPts val="0"/>
              </a:spcAft>
              <a:buNone/>
            </a:pPr>
            <a:r>
              <a:rPr lang="en" b="1">
                <a:latin typeface="Roboto"/>
                <a:ea typeface="Roboto"/>
                <a:cs typeface="Roboto"/>
                <a:sym typeface="Roboto"/>
              </a:rPr>
              <a:t>Fake </a:t>
            </a:r>
            <a:endParaRPr b="1">
              <a:latin typeface="Roboto"/>
              <a:ea typeface="Roboto"/>
              <a:cs typeface="Roboto"/>
              <a:sym typeface="Roboto"/>
            </a:endParaRPr>
          </a:p>
        </p:txBody>
      </p:sp>
      <p:sp>
        <p:nvSpPr>
          <p:cNvPr id="596" name="Google Shape;596;p55"/>
          <p:cNvSpPr txBox="1"/>
          <p:nvPr/>
        </p:nvSpPr>
        <p:spPr>
          <a:xfrm>
            <a:off x="3803100" y="1680225"/>
            <a:ext cx="1483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LogReg Predict News</a:t>
            </a:r>
            <a:endParaRPr b="1">
              <a:latin typeface="Roboto"/>
              <a:ea typeface="Roboto"/>
              <a:cs typeface="Roboto"/>
              <a:sym typeface="Roboto"/>
            </a:endParaRPr>
          </a:p>
        </p:txBody>
      </p:sp>
      <p:sp>
        <p:nvSpPr>
          <p:cNvPr id="597" name="Google Shape;597;p55"/>
          <p:cNvSpPr txBox="1"/>
          <p:nvPr/>
        </p:nvSpPr>
        <p:spPr>
          <a:xfrm>
            <a:off x="4488900" y="1146825"/>
            <a:ext cx="1483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LogReg Predict Fake</a:t>
            </a:r>
            <a:endParaRPr b="1">
              <a:latin typeface="Roboto"/>
              <a:ea typeface="Roboto"/>
              <a:cs typeface="Roboto"/>
              <a:sym typeface="Roboto"/>
            </a:endParaRPr>
          </a:p>
        </p:txBody>
      </p:sp>
      <p:sp>
        <p:nvSpPr>
          <p:cNvPr id="598" name="Google Shape;598;p55"/>
          <p:cNvSpPr txBox="1"/>
          <p:nvPr/>
        </p:nvSpPr>
        <p:spPr>
          <a:xfrm>
            <a:off x="4641300" y="4423425"/>
            <a:ext cx="1483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Naive Bayes Predict News</a:t>
            </a:r>
            <a:endParaRPr b="1">
              <a:latin typeface="Roboto"/>
              <a:ea typeface="Roboto"/>
              <a:cs typeface="Roboto"/>
              <a:sym typeface="Roboto"/>
            </a:endParaRPr>
          </a:p>
        </p:txBody>
      </p:sp>
      <p:sp>
        <p:nvSpPr>
          <p:cNvPr id="599" name="Google Shape;599;p55"/>
          <p:cNvSpPr txBox="1"/>
          <p:nvPr/>
        </p:nvSpPr>
        <p:spPr>
          <a:xfrm>
            <a:off x="5860500" y="4423425"/>
            <a:ext cx="1483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Naive Bayes Predict Fake</a:t>
            </a:r>
            <a:endParaRPr b="1">
              <a:latin typeface="Roboto"/>
              <a:ea typeface="Roboto"/>
              <a:cs typeface="Roboto"/>
              <a:sym typeface="Roboto"/>
            </a:endParaRPr>
          </a:p>
        </p:txBody>
      </p:sp>
      <p:cxnSp>
        <p:nvCxnSpPr>
          <p:cNvPr id="600" name="Google Shape;600;p55"/>
          <p:cNvCxnSpPr/>
          <p:nvPr/>
        </p:nvCxnSpPr>
        <p:spPr>
          <a:xfrm rot="10800000" flipH="1">
            <a:off x="4953775" y="1490100"/>
            <a:ext cx="690300" cy="690300"/>
          </a:xfrm>
          <a:prstGeom prst="straightConnector1">
            <a:avLst/>
          </a:prstGeom>
          <a:noFill/>
          <a:ln w="28575" cap="flat" cmpd="sng">
            <a:solidFill>
              <a:srgbClr val="FF0000"/>
            </a:solidFill>
            <a:prstDash val="solid"/>
            <a:round/>
            <a:headEnd type="none" w="med" len="med"/>
            <a:tailEnd type="none" w="med" len="med"/>
          </a:ln>
        </p:spPr>
      </p:cxnSp>
      <p:cxnSp>
        <p:nvCxnSpPr>
          <p:cNvPr id="601" name="Google Shape;601;p55"/>
          <p:cNvCxnSpPr/>
          <p:nvPr/>
        </p:nvCxnSpPr>
        <p:spPr>
          <a:xfrm>
            <a:off x="4953775" y="2180400"/>
            <a:ext cx="0" cy="2163300"/>
          </a:xfrm>
          <a:prstGeom prst="straightConnector1">
            <a:avLst/>
          </a:prstGeom>
          <a:noFill/>
          <a:ln w="28575" cap="flat" cmpd="sng">
            <a:solidFill>
              <a:srgbClr val="0000FF"/>
            </a:solidFill>
            <a:prstDash val="solid"/>
            <a:round/>
            <a:headEnd type="none" w="med" len="med"/>
            <a:tailEnd type="none" w="med" len="med"/>
          </a:ln>
        </p:spPr>
      </p:cxnSp>
      <p:cxnSp>
        <p:nvCxnSpPr>
          <p:cNvPr id="602" name="Google Shape;602;p55"/>
          <p:cNvCxnSpPr/>
          <p:nvPr/>
        </p:nvCxnSpPr>
        <p:spPr>
          <a:xfrm>
            <a:off x="4965275" y="2180400"/>
            <a:ext cx="2128800" cy="0"/>
          </a:xfrm>
          <a:prstGeom prst="straightConnector1">
            <a:avLst/>
          </a:prstGeom>
          <a:noFill/>
          <a:ln w="28575" cap="flat" cmpd="sng">
            <a:solidFill>
              <a:srgbClr val="FF9900"/>
            </a:solidFill>
            <a:prstDash val="solid"/>
            <a:round/>
            <a:headEnd type="none" w="med" len="med"/>
            <a:tailEnd type="none" w="med" len="med"/>
          </a:ln>
        </p:spPr>
      </p:cxnSp>
      <p:sp>
        <p:nvSpPr>
          <p:cNvPr id="603" name="Google Shape;603;p55"/>
          <p:cNvSpPr txBox="1"/>
          <p:nvPr/>
        </p:nvSpPr>
        <p:spPr>
          <a:xfrm>
            <a:off x="5583575" y="1458800"/>
            <a:ext cx="73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604" name="Google Shape;604;p55"/>
          <p:cNvSpPr txBox="1"/>
          <p:nvPr/>
        </p:nvSpPr>
        <p:spPr>
          <a:xfrm>
            <a:off x="266450" y="3349175"/>
            <a:ext cx="3392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Prob that a post is real given both models predicted it as real news = 0.978</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Prob that a post is fake given both models predicted it as fake  = 0.988</a:t>
            </a:r>
            <a:endParaRPr>
              <a:latin typeface="Roboto"/>
              <a:ea typeface="Roboto"/>
              <a:cs typeface="Roboto"/>
              <a:sym typeface="Roboto"/>
            </a:endParaRPr>
          </a:p>
        </p:txBody>
      </p:sp>
      <p:sp>
        <p:nvSpPr>
          <p:cNvPr id="605" name="Google Shape;605;p55"/>
          <p:cNvSpPr txBox="1"/>
          <p:nvPr/>
        </p:nvSpPr>
        <p:spPr>
          <a:xfrm>
            <a:off x="6276900" y="1025175"/>
            <a:ext cx="339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Roboto"/>
                <a:ea typeface="Roboto"/>
                <a:cs typeface="Roboto"/>
                <a:sym typeface="Roboto"/>
              </a:rPr>
              <a:t>CONFUSION CUBE (C-SQUARED)</a:t>
            </a:r>
            <a:endParaRPr b="1" u="sng">
              <a:latin typeface="Roboto"/>
              <a:ea typeface="Roboto"/>
              <a:cs typeface="Roboto"/>
              <a:sym typeface="Roboto"/>
            </a:endParaRPr>
          </a:p>
        </p:txBody>
      </p:sp>
      <p:sp>
        <p:nvSpPr>
          <p:cNvPr id="606" name="Google Shape;606;p55"/>
          <p:cNvSpPr txBox="1"/>
          <p:nvPr/>
        </p:nvSpPr>
        <p:spPr>
          <a:xfrm>
            <a:off x="4916400" y="2268363"/>
            <a:ext cx="12081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Super </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True </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Positive</a:t>
            </a:r>
            <a:endParaRPr>
              <a:latin typeface="Roboto"/>
              <a:ea typeface="Roboto"/>
              <a:cs typeface="Roboto"/>
              <a:sym typeface="Roboto"/>
            </a:endParaRPr>
          </a:p>
        </p:txBody>
      </p:sp>
      <p:sp>
        <p:nvSpPr>
          <p:cNvPr id="607" name="Google Shape;607;p55"/>
          <p:cNvSpPr txBox="1"/>
          <p:nvPr/>
        </p:nvSpPr>
        <p:spPr>
          <a:xfrm>
            <a:off x="7600800" y="2846400"/>
            <a:ext cx="12081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Super </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True </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Negative</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Evaluation: Illustration of both models in practice</a:t>
            </a:r>
            <a:endParaRPr/>
          </a:p>
        </p:txBody>
      </p:sp>
      <p:sp>
        <p:nvSpPr>
          <p:cNvPr id="613" name="Google Shape;613;p56"/>
          <p:cNvSpPr txBox="1"/>
          <p:nvPr/>
        </p:nvSpPr>
        <p:spPr>
          <a:xfrm>
            <a:off x="656225" y="1147850"/>
            <a:ext cx="179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Roboto"/>
                <a:ea typeface="Roboto"/>
                <a:cs typeface="Roboto"/>
                <a:sym typeface="Roboto"/>
              </a:rPr>
              <a:t>An illustration </a:t>
            </a:r>
            <a:endParaRPr sz="1800" b="1">
              <a:latin typeface="Roboto"/>
              <a:ea typeface="Roboto"/>
              <a:cs typeface="Roboto"/>
              <a:sym typeface="Roboto"/>
            </a:endParaRPr>
          </a:p>
        </p:txBody>
      </p:sp>
      <p:pic>
        <p:nvPicPr>
          <p:cNvPr id="614" name="Google Shape;614;p56"/>
          <p:cNvPicPr preferRelativeResize="0"/>
          <p:nvPr/>
        </p:nvPicPr>
        <p:blipFill>
          <a:blip r:embed="rId3">
            <a:alphaModFix/>
          </a:blip>
          <a:stretch>
            <a:fillRect/>
          </a:stretch>
        </p:blipFill>
        <p:spPr>
          <a:xfrm>
            <a:off x="3449250" y="1132100"/>
            <a:ext cx="5162674" cy="3439124"/>
          </a:xfrm>
          <a:prstGeom prst="rect">
            <a:avLst/>
          </a:prstGeom>
          <a:noFill/>
          <a:ln>
            <a:noFill/>
          </a:ln>
        </p:spPr>
      </p:pic>
      <p:sp>
        <p:nvSpPr>
          <p:cNvPr id="615" name="Google Shape;615;p56"/>
          <p:cNvSpPr txBox="1"/>
          <p:nvPr/>
        </p:nvSpPr>
        <p:spPr>
          <a:xfrm>
            <a:off x="4343650" y="1453950"/>
            <a:ext cx="3559800" cy="2185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600" b="1"/>
              <a:t>Sri Lanka replaces health minister said to promote shaman’s herbal syrup as a Covid remedy</a:t>
            </a:r>
            <a:endParaRPr sz="2600" b="1">
              <a:latin typeface="Roboto"/>
              <a:ea typeface="Roboto"/>
              <a:cs typeface="Roboto"/>
              <a:sym typeface="Roboto"/>
            </a:endParaRPr>
          </a:p>
        </p:txBody>
      </p:sp>
      <p:sp>
        <p:nvSpPr>
          <p:cNvPr id="616" name="Google Shape;616;p56"/>
          <p:cNvSpPr txBox="1"/>
          <p:nvPr/>
        </p:nvSpPr>
        <p:spPr>
          <a:xfrm>
            <a:off x="3629225" y="3996925"/>
            <a:ext cx="2025300" cy="492600"/>
          </a:xfrm>
          <a:prstGeom prst="rect">
            <a:avLst/>
          </a:prstGeom>
          <a:solidFill>
            <a:srgbClr val="9FC5E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Roboto"/>
                <a:ea typeface="Roboto"/>
                <a:cs typeface="Roboto"/>
                <a:sym typeface="Roboto"/>
              </a:rPr>
              <a:t>REAL NEWS </a:t>
            </a:r>
            <a:endParaRPr sz="2000" b="1">
              <a:latin typeface="Roboto"/>
              <a:ea typeface="Roboto"/>
              <a:cs typeface="Roboto"/>
              <a:sym typeface="Roboto"/>
            </a:endParaRPr>
          </a:p>
        </p:txBody>
      </p:sp>
      <p:sp>
        <p:nvSpPr>
          <p:cNvPr id="617" name="Google Shape;617;p56"/>
          <p:cNvSpPr txBox="1"/>
          <p:nvPr/>
        </p:nvSpPr>
        <p:spPr>
          <a:xfrm>
            <a:off x="6372425" y="3996925"/>
            <a:ext cx="2025300" cy="492600"/>
          </a:xfrm>
          <a:prstGeom prst="rect">
            <a:avLst/>
          </a:prstGeom>
          <a:solidFill>
            <a:srgbClr val="EA99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Roboto"/>
                <a:ea typeface="Roboto"/>
                <a:cs typeface="Roboto"/>
                <a:sym typeface="Roboto"/>
              </a:rPr>
              <a:t>FAKE NEWS </a:t>
            </a:r>
            <a:endParaRPr sz="2000" b="1">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Evaluation: Illustration of both models in practice</a:t>
            </a:r>
            <a:endParaRPr/>
          </a:p>
        </p:txBody>
      </p:sp>
      <p:sp>
        <p:nvSpPr>
          <p:cNvPr id="623" name="Google Shape;623;p57"/>
          <p:cNvSpPr txBox="1"/>
          <p:nvPr/>
        </p:nvSpPr>
        <p:spPr>
          <a:xfrm>
            <a:off x="656225" y="1147850"/>
            <a:ext cx="179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Roboto"/>
                <a:ea typeface="Roboto"/>
                <a:cs typeface="Roboto"/>
                <a:sym typeface="Roboto"/>
              </a:rPr>
              <a:t>An illustration </a:t>
            </a:r>
            <a:endParaRPr sz="1800" b="1">
              <a:latin typeface="Roboto"/>
              <a:ea typeface="Roboto"/>
              <a:cs typeface="Roboto"/>
              <a:sym typeface="Roboto"/>
            </a:endParaRPr>
          </a:p>
        </p:txBody>
      </p:sp>
      <p:pic>
        <p:nvPicPr>
          <p:cNvPr id="624" name="Google Shape;624;p57"/>
          <p:cNvPicPr preferRelativeResize="0"/>
          <p:nvPr/>
        </p:nvPicPr>
        <p:blipFill>
          <a:blip r:embed="rId3">
            <a:alphaModFix/>
          </a:blip>
          <a:stretch>
            <a:fillRect/>
          </a:stretch>
        </p:blipFill>
        <p:spPr>
          <a:xfrm>
            <a:off x="3449250" y="1132100"/>
            <a:ext cx="5162674" cy="3439124"/>
          </a:xfrm>
          <a:prstGeom prst="rect">
            <a:avLst/>
          </a:prstGeom>
          <a:noFill/>
          <a:ln>
            <a:noFill/>
          </a:ln>
        </p:spPr>
      </p:pic>
      <p:sp>
        <p:nvSpPr>
          <p:cNvPr id="625" name="Google Shape;625;p57"/>
          <p:cNvSpPr txBox="1"/>
          <p:nvPr/>
        </p:nvSpPr>
        <p:spPr>
          <a:xfrm>
            <a:off x="4343650" y="1453950"/>
            <a:ext cx="3559800" cy="2185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600" b="1"/>
              <a:t>Sri Lanka replaces health minister said to promote shaman’s herbal syrup as a Covid remedy</a:t>
            </a:r>
            <a:endParaRPr sz="2600" b="1">
              <a:latin typeface="Roboto"/>
              <a:ea typeface="Roboto"/>
              <a:cs typeface="Roboto"/>
              <a:sym typeface="Roboto"/>
            </a:endParaRPr>
          </a:p>
        </p:txBody>
      </p:sp>
      <p:sp>
        <p:nvSpPr>
          <p:cNvPr id="626" name="Google Shape;626;p57"/>
          <p:cNvSpPr txBox="1"/>
          <p:nvPr/>
        </p:nvSpPr>
        <p:spPr>
          <a:xfrm>
            <a:off x="3629225" y="3996925"/>
            <a:ext cx="2025300" cy="492600"/>
          </a:xfrm>
          <a:prstGeom prst="rect">
            <a:avLst/>
          </a:prstGeom>
          <a:solidFill>
            <a:srgbClr val="9FC5E8"/>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Roboto"/>
                <a:ea typeface="Roboto"/>
                <a:cs typeface="Roboto"/>
                <a:sym typeface="Roboto"/>
              </a:rPr>
              <a:t>REAL NEWS </a:t>
            </a:r>
            <a:endParaRPr sz="2000" b="1">
              <a:latin typeface="Roboto"/>
              <a:ea typeface="Roboto"/>
              <a:cs typeface="Roboto"/>
              <a:sym typeface="Roboto"/>
            </a:endParaRPr>
          </a:p>
        </p:txBody>
      </p:sp>
      <p:sp>
        <p:nvSpPr>
          <p:cNvPr id="627" name="Google Shape;627;p57"/>
          <p:cNvSpPr txBox="1"/>
          <p:nvPr/>
        </p:nvSpPr>
        <p:spPr>
          <a:xfrm>
            <a:off x="6372425" y="3996925"/>
            <a:ext cx="2025300" cy="492600"/>
          </a:xfrm>
          <a:prstGeom prst="rect">
            <a:avLst/>
          </a:prstGeom>
          <a:solidFill>
            <a:srgbClr val="EA99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Roboto"/>
                <a:ea typeface="Roboto"/>
                <a:cs typeface="Roboto"/>
                <a:sym typeface="Roboto"/>
              </a:rPr>
              <a:t>FAKE NEWS </a:t>
            </a:r>
            <a:endParaRPr sz="2000" b="1">
              <a:latin typeface="Roboto"/>
              <a:ea typeface="Roboto"/>
              <a:cs typeface="Roboto"/>
              <a:sym typeface="Roboto"/>
            </a:endParaRPr>
          </a:p>
        </p:txBody>
      </p:sp>
      <p:sp>
        <p:nvSpPr>
          <p:cNvPr id="628" name="Google Shape;628;p57"/>
          <p:cNvSpPr txBox="1"/>
          <p:nvPr/>
        </p:nvSpPr>
        <p:spPr>
          <a:xfrm>
            <a:off x="427625" y="1681250"/>
            <a:ext cx="3049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Logistic Regression using non-text features: </a:t>
            </a:r>
            <a:r>
              <a:rPr lang="en" sz="1600" b="1">
                <a:solidFill>
                  <a:srgbClr val="0000FF"/>
                </a:solidFill>
                <a:latin typeface="Roboto"/>
                <a:ea typeface="Roboto"/>
                <a:cs typeface="Roboto"/>
                <a:sym typeface="Roboto"/>
              </a:rPr>
              <a:t>REAL NEWS</a:t>
            </a:r>
            <a:endParaRPr sz="1600" b="1">
              <a:solidFill>
                <a:srgbClr val="0000FF"/>
              </a:solidFill>
              <a:latin typeface="Roboto"/>
              <a:ea typeface="Roboto"/>
              <a:cs typeface="Roboto"/>
              <a:sym typeface="Roboto"/>
            </a:endParaRPr>
          </a:p>
        </p:txBody>
      </p:sp>
      <p:sp>
        <p:nvSpPr>
          <p:cNvPr id="629" name="Google Shape;629;p57"/>
          <p:cNvSpPr txBox="1"/>
          <p:nvPr/>
        </p:nvSpPr>
        <p:spPr>
          <a:xfrm>
            <a:off x="427625" y="2900450"/>
            <a:ext cx="3049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Naive Bayes using Subreddit title (text) features: </a:t>
            </a:r>
            <a:r>
              <a:rPr lang="en" sz="1600" b="1">
                <a:solidFill>
                  <a:srgbClr val="0000FF"/>
                </a:solidFill>
                <a:latin typeface="Roboto"/>
                <a:ea typeface="Roboto"/>
                <a:cs typeface="Roboto"/>
                <a:sym typeface="Roboto"/>
              </a:rPr>
              <a:t>REAL NEWS</a:t>
            </a:r>
            <a:endParaRPr sz="1600" b="1">
              <a:solidFill>
                <a:srgbClr val="0000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Evaluation: Illustration of both models in practice</a:t>
            </a:r>
            <a:endParaRPr/>
          </a:p>
        </p:txBody>
      </p:sp>
      <p:sp>
        <p:nvSpPr>
          <p:cNvPr id="635" name="Google Shape;635;p58"/>
          <p:cNvSpPr txBox="1"/>
          <p:nvPr/>
        </p:nvSpPr>
        <p:spPr>
          <a:xfrm>
            <a:off x="656225" y="1147850"/>
            <a:ext cx="179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Roboto"/>
                <a:ea typeface="Roboto"/>
                <a:cs typeface="Roboto"/>
                <a:sym typeface="Roboto"/>
              </a:rPr>
              <a:t>An illustration </a:t>
            </a:r>
            <a:endParaRPr sz="1800" b="1">
              <a:latin typeface="Roboto"/>
              <a:ea typeface="Roboto"/>
              <a:cs typeface="Roboto"/>
              <a:sym typeface="Roboto"/>
            </a:endParaRPr>
          </a:p>
        </p:txBody>
      </p:sp>
      <p:pic>
        <p:nvPicPr>
          <p:cNvPr id="636" name="Google Shape;636;p58"/>
          <p:cNvPicPr preferRelativeResize="0"/>
          <p:nvPr/>
        </p:nvPicPr>
        <p:blipFill>
          <a:blip r:embed="rId3">
            <a:alphaModFix/>
          </a:blip>
          <a:stretch>
            <a:fillRect/>
          </a:stretch>
        </p:blipFill>
        <p:spPr>
          <a:xfrm>
            <a:off x="3449250" y="1132100"/>
            <a:ext cx="5162674" cy="3439124"/>
          </a:xfrm>
          <a:prstGeom prst="rect">
            <a:avLst/>
          </a:prstGeom>
          <a:noFill/>
          <a:ln>
            <a:noFill/>
          </a:ln>
        </p:spPr>
      </p:pic>
      <p:sp>
        <p:nvSpPr>
          <p:cNvPr id="637" name="Google Shape;637;p58"/>
          <p:cNvSpPr txBox="1"/>
          <p:nvPr/>
        </p:nvSpPr>
        <p:spPr>
          <a:xfrm>
            <a:off x="4343650" y="1453950"/>
            <a:ext cx="3559800" cy="2185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600" b="1"/>
              <a:t>Sri Lanka replaces health minister said to promote shaman’s herbal syrup as a Covid remedy</a:t>
            </a:r>
            <a:endParaRPr sz="2600" b="1">
              <a:latin typeface="Roboto"/>
              <a:ea typeface="Roboto"/>
              <a:cs typeface="Roboto"/>
              <a:sym typeface="Roboto"/>
            </a:endParaRPr>
          </a:p>
        </p:txBody>
      </p:sp>
      <p:sp>
        <p:nvSpPr>
          <p:cNvPr id="638" name="Google Shape;638;p58"/>
          <p:cNvSpPr txBox="1"/>
          <p:nvPr/>
        </p:nvSpPr>
        <p:spPr>
          <a:xfrm>
            <a:off x="3629225" y="3996925"/>
            <a:ext cx="2025300" cy="492600"/>
          </a:xfrm>
          <a:prstGeom prst="rect">
            <a:avLst/>
          </a:prstGeom>
          <a:solidFill>
            <a:srgbClr val="9FC5E8"/>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Roboto"/>
                <a:ea typeface="Roboto"/>
                <a:cs typeface="Roboto"/>
                <a:sym typeface="Roboto"/>
              </a:rPr>
              <a:t>REAL NEWS </a:t>
            </a:r>
            <a:endParaRPr sz="2000" b="1">
              <a:latin typeface="Roboto"/>
              <a:ea typeface="Roboto"/>
              <a:cs typeface="Roboto"/>
              <a:sym typeface="Roboto"/>
            </a:endParaRPr>
          </a:p>
        </p:txBody>
      </p:sp>
      <p:sp>
        <p:nvSpPr>
          <p:cNvPr id="639" name="Google Shape;639;p58"/>
          <p:cNvSpPr txBox="1"/>
          <p:nvPr/>
        </p:nvSpPr>
        <p:spPr>
          <a:xfrm>
            <a:off x="6372425" y="3996925"/>
            <a:ext cx="2025300" cy="492600"/>
          </a:xfrm>
          <a:prstGeom prst="rect">
            <a:avLst/>
          </a:prstGeom>
          <a:solidFill>
            <a:srgbClr val="EA99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Roboto"/>
                <a:ea typeface="Roboto"/>
                <a:cs typeface="Roboto"/>
                <a:sym typeface="Roboto"/>
              </a:rPr>
              <a:t>FAKE NEWS </a:t>
            </a:r>
            <a:endParaRPr sz="2000" b="1">
              <a:latin typeface="Roboto"/>
              <a:ea typeface="Roboto"/>
              <a:cs typeface="Roboto"/>
              <a:sym typeface="Roboto"/>
            </a:endParaRPr>
          </a:p>
        </p:txBody>
      </p:sp>
      <p:sp>
        <p:nvSpPr>
          <p:cNvPr id="640" name="Google Shape;640;p58"/>
          <p:cNvSpPr txBox="1"/>
          <p:nvPr/>
        </p:nvSpPr>
        <p:spPr>
          <a:xfrm>
            <a:off x="427625" y="1681250"/>
            <a:ext cx="3049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Logistic Regression using non-text features: </a:t>
            </a:r>
            <a:r>
              <a:rPr lang="en" sz="1600" b="1">
                <a:solidFill>
                  <a:srgbClr val="0000FF"/>
                </a:solidFill>
                <a:latin typeface="Roboto"/>
                <a:ea typeface="Roboto"/>
                <a:cs typeface="Roboto"/>
                <a:sym typeface="Roboto"/>
              </a:rPr>
              <a:t>REAL NEWS</a:t>
            </a:r>
            <a:endParaRPr sz="1600" b="1">
              <a:solidFill>
                <a:srgbClr val="0000FF"/>
              </a:solidFill>
              <a:latin typeface="Roboto"/>
              <a:ea typeface="Roboto"/>
              <a:cs typeface="Roboto"/>
              <a:sym typeface="Roboto"/>
            </a:endParaRPr>
          </a:p>
        </p:txBody>
      </p:sp>
      <p:sp>
        <p:nvSpPr>
          <p:cNvPr id="641" name="Google Shape;641;p58"/>
          <p:cNvSpPr txBox="1"/>
          <p:nvPr/>
        </p:nvSpPr>
        <p:spPr>
          <a:xfrm>
            <a:off x="427625" y="2900450"/>
            <a:ext cx="3049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Naive Bayes using Subreddit title (text) features: </a:t>
            </a:r>
            <a:r>
              <a:rPr lang="en" sz="1600" b="1">
                <a:solidFill>
                  <a:srgbClr val="0000FF"/>
                </a:solidFill>
                <a:latin typeface="Roboto"/>
                <a:ea typeface="Roboto"/>
                <a:cs typeface="Roboto"/>
                <a:sym typeface="Roboto"/>
              </a:rPr>
              <a:t>REAL NEWS</a:t>
            </a:r>
            <a:endParaRPr sz="1600" b="1">
              <a:solidFill>
                <a:srgbClr val="0000FF"/>
              </a:solidFill>
              <a:latin typeface="Roboto"/>
              <a:ea typeface="Roboto"/>
              <a:cs typeface="Roboto"/>
              <a:sym typeface="Roboto"/>
            </a:endParaRPr>
          </a:p>
          <a:p>
            <a:pPr marL="0" lvl="0" indent="0" algn="l" rtl="0">
              <a:spcBef>
                <a:spcPts val="0"/>
              </a:spcBef>
              <a:spcAft>
                <a:spcPts val="0"/>
              </a:spcAft>
              <a:buNone/>
            </a:pPr>
            <a:endParaRPr sz="1600" b="1">
              <a:solidFill>
                <a:srgbClr val="0000FF"/>
              </a:solidFill>
              <a:latin typeface="Roboto"/>
              <a:ea typeface="Roboto"/>
              <a:cs typeface="Roboto"/>
              <a:sym typeface="Roboto"/>
            </a:endParaRPr>
          </a:p>
        </p:txBody>
      </p:sp>
      <p:sp>
        <p:nvSpPr>
          <p:cNvPr id="642" name="Google Shape;642;p58"/>
          <p:cNvSpPr txBox="1"/>
          <p:nvPr/>
        </p:nvSpPr>
        <p:spPr>
          <a:xfrm rot="-1508485">
            <a:off x="4580631" y="1649114"/>
            <a:ext cx="2727056" cy="172387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0">
                <a:solidFill>
                  <a:srgbClr val="FF0000"/>
                </a:solidFill>
                <a:latin typeface="Sirin Stencil"/>
                <a:ea typeface="Sirin Stencil"/>
                <a:cs typeface="Sirin Stencil"/>
                <a:sym typeface="Sirin Stencil"/>
              </a:rPr>
              <a:t>REAL</a:t>
            </a:r>
            <a:endParaRPr sz="10000">
              <a:solidFill>
                <a:srgbClr val="FF0000"/>
              </a:solidFill>
              <a:latin typeface="Sirin Stencil"/>
              <a:ea typeface="Sirin Stencil"/>
              <a:cs typeface="Sirin Stencil"/>
              <a:sym typeface="Sirin Stenci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5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648" name="Google Shape;648;p59"/>
          <p:cNvSpPr txBox="1">
            <a:spLocks noGrp="1"/>
          </p:cNvSpPr>
          <p:nvPr>
            <p:ph type="body" idx="1"/>
          </p:nvPr>
        </p:nvSpPr>
        <p:spPr>
          <a:xfrm>
            <a:off x="1104900" y="1053300"/>
            <a:ext cx="7581900" cy="133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300"/>
              <a:t>When non-text data is used, such as time the post was created, post score and number of comments, Logistic Regression far outperforms the rest of the models.</a:t>
            </a:r>
            <a:endParaRPr sz="2300"/>
          </a:p>
        </p:txBody>
      </p:sp>
      <p:pic>
        <p:nvPicPr>
          <p:cNvPr id="649" name="Google Shape;649;p59"/>
          <p:cNvPicPr preferRelativeResize="0"/>
          <p:nvPr/>
        </p:nvPicPr>
        <p:blipFill>
          <a:blip r:embed="rId3">
            <a:alphaModFix/>
          </a:blip>
          <a:stretch>
            <a:fillRect/>
          </a:stretch>
        </p:blipFill>
        <p:spPr>
          <a:xfrm>
            <a:off x="1405425" y="2601375"/>
            <a:ext cx="6970501" cy="1920475"/>
          </a:xfrm>
          <a:prstGeom prst="rect">
            <a:avLst/>
          </a:prstGeom>
          <a:noFill/>
          <a:ln>
            <a:noFill/>
          </a:ln>
        </p:spPr>
      </p:pic>
      <p:sp>
        <p:nvSpPr>
          <p:cNvPr id="650" name="Google Shape;650;p59"/>
          <p:cNvSpPr/>
          <p:nvPr/>
        </p:nvSpPr>
        <p:spPr>
          <a:xfrm>
            <a:off x="1415775" y="2605075"/>
            <a:ext cx="6970500" cy="1920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0"/>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656" name="Google Shape;656;p60"/>
          <p:cNvSpPr txBox="1">
            <a:spLocks noGrp="1"/>
          </p:cNvSpPr>
          <p:nvPr>
            <p:ph type="body" idx="1"/>
          </p:nvPr>
        </p:nvSpPr>
        <p:spPr>
          <a:xfrm>
            <a:off x="1104900" y="1053300"/>
            <a:ext cx="7581900" cy="103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300"/>
              <a:t>Both Logistic Regression and Naive Bayes perform quite similarly when classifying text. </a:t>
            </a:r>
            <a:endParaRPr sz="2900"/>
          </a:p>
        </p:txBody>
      </p:sp>
      <p:pic>
        <p:nvPicPr>
          <p:cNvPr id="657" name="Google Shape;657;p60"/>
          <p:cNvPicPr preferRelativeResize="0"/>
          <p:nvPr/>
        </p:nvPicPr>
        <p:blipFill>
          <a:blip r:embed="rId3">
            <a:alphaModFix/>
          </a:blip>
          <a:stretch>
            <a:fillRect/>
          </a:stretch>
        </p:blipFill>
        <p:spPr>
          <a:xfrm>
            <a:off x="1843313" y="2198025"/>
            <a:ext cx="6105075" cy="2412625"/>
          </a:xfrm>
          <a:prstGeom prst="rect">
            <a:avLst/>
          </a:prstGeom>
          <a:noFill/>
          <a:ln>
            <a:noFill/>
          </a:ln>
        </p:spPr>
      </p:pic>
      <p:sp>
        <p:nvSpPr>
          <p:cNvPr id="658" name="Google Shape;658;p60"/>
          <p:cNvSpPr/>
          <p:nvPr/>
        </p:nvSpPr>
        <p:spPr>
          <a:xfrm>
            <a:off x="1855800" y="2212825"/>
            <a:ext cx="6083400" cy="2397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1"/>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Recommendations</a:t>
            </a:r>
            <a:endParaRPr/>
          </a:p>
        </p:txBody>
      </p:sp>
      <p:sp>
        <p:nvSpPr>
          <p:cNvPr id="664" name="Google Shape;664;p61"/>
          <p:cNvSpPr txBox="1">
            <a:spLocks noGrp="1"/>
          </p:cNvSpPr>
          <p:nvPr>
            <p:ph type="body" idx="1"/>
          </p:nvPr>
        </p:nvSpPr>
        <p:spPr>
          <a:xfrm>
            <a:off x="1104900" y="1277625"/>
            <a:ext cx="7581900" cy="321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100"/>
              <a:t>It was interesting to note that Logistic Regression on non-text features had better scores overall when predicting whether a title was legit or not.</a:t>
            </a:r>
            <a:endParaRPr sz="2100"/>
          </a:p>
          <a:p>
            <a:pPr marL="0" lvl="0" indent="0" algn="l" rtl="0">
              <a:spcBef>
                <a:spcPts val="600"/>
              </a:spcBef>
              <a:spcAft>
                <a:spcPts val="0"/>
              </a:spcAft>
              <a:buNone/>
            </a:pPr>
            <a:endParaRPr sz="2100"/>
          </a:p>
          <a:p>
            <a:pPr marL="0" lvl="0" indent="0" algn="l" rtl="0">
              <a:spcBef>
                <a:spcPts val="600"/>
              </a:spcBef>
              <a:spcAft>
                <a:spcPts val="0"/>
              </a:spcAft>
              <a:buNone/>
            </a:pPr>
            <a:endParaRPr sz="2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Recommendations</a:t>
            </a:r>
            <a:endParaRPr/>
          </a:p>
        </p:txBody>
      </p:sp>
      <p:sp>
        <p:nvSpPr>
          <p:cNvPr id="670" name="Google Shape;670;p62"/>
          <p:cNvSpPr txBox="1">
            <a:spLocks noGrp="1"/>
          </p:cNvSpPr>
          <p:nvPr>
            <p:ph type="body" idx="1"/>
          </p:nvPr>
        </p:nvSpPr>
        <p:spPr>
          <a:xfrm>
            <a:off x="1104900" y="1277625"/>
            <a:ext cx="7581900" cy="321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100"/>
              <a:t>It was interesting to note that Logistic Regression on non-text features had better scores overall when predicting whether a title was legit or not.</a:t>
            </a:r>
            <a:endParaRPr sz="2100"/>
          </a:p>
          <a:p>
            <a:pPr marL="0" lvl="0" indent="0" algn="l" rtl="0">
              <a:spcBef>
                <a:spcPts val="600"/>
              </a:spcBef>
              <a:spcAft>
                <a:spcPts val="0"/>
              </a:spcAft>
              <a:buNone/>
            </a:pPr>
            <a:endParaRPr sz="2100"/>
          </a:p>
          <a:p>
            <a:pPr marL="0" lvl="0" indent="0" algn="l" rtl="0">
              <a:spcBef>
                <a:spcPts val="600"/>
              </a:spcBef>
              <a:spcAft>
                <a:spcPts val="0"/>
              </a:spcAft>
              <a:buNone/>
            </a:pPr>
            <a:r>
              <a:rPr lang="en" sz="2100"/>
              <a:t>However;</a:t>
            </a:r>
            <a:endParaRPr sz="2100"/>
          </a:p>
          <a:p>
            <a:pPr marL="0" lvl="0" indent="0" algn="l" rtl="0">
              <a:spcBef>
                <a:spcPts val="600"/>
              </a:spcBef>
              <a:spcAft>
                <a:spcPts val="0"/>
              </a:spcAft>
              <a:buNone/>
            </a:pPr>
            <a:endParaRPr sz="2100"/>
          </a:p>
          <a:p>
            <a:pPr marL="0" lvl="0" indent="0" algn="l" rtl="0">
              <a:spcBef>
                <a:spcPts val="600"/>
              </a:spcBef>
              <a:spcAft>
                <a:spcPts val="0"/>
              </a:spcAft>
              <a:buNone/>
            </a:pPr>
            <a:r>
              <a:rPr lang="en" sz="2100"/>
              <a:t>Our group recommends the textual count vectorized Naive Bayes model. </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sp>
        <p:nvSpPr>
          <p:cNvPr id="143" name="Google Shape;143;p18"/>
          <p:cNvSpPr txBox="1">
            <a:spLocks noGrp="1"/>
          </p:cNvSpPr>
          <p:nvPr>
            <p:ph type="body" idx="1"/>
          </p:nvPr>
        </p:nvSpPr>
        <p:spPr>
          <a:xfrm>
            <a:off x="1104900" y="1277625"/>
            <a:ext cx="7581900" cy="3648300"/>
          </a:xfrm>
          <a:prstGeom prst="rect">
            <a:avLst/>
          </a:prstGeom>
          <a:noFill/>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2000"/>
          </a:p>
          <a:p>
            <a:pPr marL="0" lvl="0" indent="0" algn="l" rtl="0">
              <a:spcBef>
                <a:spcPts val="0"/>
              </a:spcBef>
              <a:spcAft>
                <a:spcPts val="0"/>
              </a:spcAft>
              <a:buClr>
                <a:schemeClr val="dk1"/>
              </a:buClr>
              <a:buSzPts val="1100"/>
              <a:buFont typeface="Arial"/>
              <a:buNone/>
            </a:pPr>
            <a:r>
              <a:rPr lang="en" sz="2000"/>
              <a:t>The increasing popularity and reliance on social media as a source of information worsens the problem of </a:t>
            </a:r>
            <a:r>
              <a:rPr lang="en" sz="2000" b="1"/>
              <a:t>misinformation</a:t>
            </a:r>
            <a:r>
              <a:rPr lang="en" sz="2000"/>
              <a:t> (</a:t>
            </a:r>
            <a:r>
              <a:rPr lang="en" sz="2000" b="1"/>
              <a:t>fake news</a:t>
            </a:r>
            <a:r>
              <a:rPr lang="en" sz="2000"/>
              <a:t>) today.</a:t>
            </a:r>
            <a:endParaRPr sz="2000"/>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Clr>
                <a:schemeClr val="dk1"/>
              </a:buClr>
              <a:buSzPts val="1100"/>
              <a:buFont typeface="Arial"/>
              <a:buNone/>
            </a:pPr>
            <a:r>
              <a:rPr lang="en" sz="2000"/>
              <a:t>As a team of data scientist hired by a US government agency, we aim to analyse and </a:t>
            </a:r>
            <a:r>
              <a:rPr lang="en" sz="2000" b="1"/>
              <a:t>detect fake news</a:t>
            </a:r>
            <a:r>
              <a:rPr lang="en" sz="2000"/>
              <a:t> using </a:t>
            </a:r>
            <a:r>
              <a:rPr lang="en" sz="2000" b="1"/>
              <a:t>Natural Language Processing (NLP)</a:t>
            </a:r>
            <a:r>
              <a:rPr lang="en" sz="2000"/>
              <a:t> using data from the News and The Onion subreddit threads. </a:t>
            </a:r>
            <a:endParaRPr sz="2000"/>
          </a:p>
          <a:p>
            <a:pPr marL="0" lvl="0" indent="0" algn="l" rtl="0">
              <a:spcBef>
                <a:spcPts val="600"/>
              </a:spcBef>
              <a:spcAft>
                <a:spcPts val="0"/>
              </a:spcAft>
              <a:buNone/>
            </a:pP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63"/>
          <p:cNvPicPr preferRelativeResize="0"/>
          <p:nvPr/>
        </p:nvPicPr>
        <p:blipFill>
          <a:blip r:embed="rId3">
            <a:alphaModFix/>
          </a:blip>
          <a:stretch>
            <a:fillRect/>
          </a:stretch>
        </p:blipFill>
        <p:spPr>
          <a:xfrm>
            <a:off x="1636925" y="1224150"/>
            <a:ext cx="5870150" cy="3549299"/>
          </a:xfrm>
          <a:prstGeom prst="rect">
            <a:avLst/>
          </a:prstGeom>
          <a:noFill/>
          <a:ln>
            <a:noFill/>
          </a:ln>
        </p:spPr>
      </p:pic>
      <p:sp>
        <p:nvSpPr>
          <p:cNvPr id="676" name="Google Shape;676;p63"/>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Limitations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4"/>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Misclassified r/TheOnion posts</a:t>
            </a:r>
            <a:endParaRPr/>
          </a:p>
        </p:txBody>
      </p:sp>
      <p:graphicFrame>
        <p:nvGraphicFramePr>
          <p:cNvPr id="682" name="Google Shape;682;p64"/>
          <p:cNvGraphicFramePr/>
          <p:nvPr/>
        </p:nvGraphicFramePr>
        <p:xfrm>
          <a:off x="952500" y="1419425"/>
          <a:ext cx="3000000" cy="3000000"/>
        </p:xfrm>
        <a:graphic>
          <a:graphicData uri="http://schemas.openxmlformats.org/drawingml/2006/table">
            <a:tbl>
              <a:tblPr>
                <a:noFill/>
                <a:tableStyleId>{7CED9085-7222-4DCA-A990-DB5F48E6B2FE}</a:tableStyleId>
              </a:tblPr>
              <a:tblGrid>
                <a:gridCol w="7239000">
                  <a:extLst>
                    <a:ext uri="{9D8B030D-6E8A-4147-A177-3AD203B41FA5}">
                      <a16:colId xmlns:a16="http://schemas.microsoft.com/office/drawing/2014/main" val="20000"/>
                    </a:ext>
                  </a:extLst>
                </a:gridCol>
              </a:tblGrid>
              <a:tr h="738025">
                <a:tc>
                  <a:txBody>
                    <a:bodyPr/>
                    <a:lstStyle/>
                    <a:p>
                      <a:pPr marL="0" lvl="0" indent="0" algn="l" rtl="0">
                        <a:spcBef>
                          <a:spcPts val="0"/>
                        </a:spcBef>
                        <a:spcAft>
                          <a:spcPts val="0"/>
                        </a:spcAft>
                        <a:buNone/>
                      </a:pPr>
                      <a:r>
                        <a:rPr lang="en"/>
                        <a:t>D.C Police Preemptively Deploy 3 Officers For Inauguration Day</a:t>
                      </a:r>
                      <a:endParaRPr/>
                    </a:p>
                  </a:txBody>
                  <a:tcPr marL="91425" marR="91425" marT="91425" marB="91425" anchor="ctr"/>
                </a:tc>
                <a:extLst>
                  <a:ext uri="{0D108BD9-81ED-4DB2-BD59-A6C34878D82A}">
                    <a16:rowId xmlns:a16="http://schemas.microsoft.com/office/drawing/2014/main" val="10000"/>
                  </a:ext>
                </a:extLst>
              </a:tr>
              <a:tr h="830650">
                <a:tc>
                  <a:txBody>
                    <a:bodyPr/>
                    <a:lstStyle/>
                    <a:p>
                      <a:pPr marL="0" lvl="0" indent="0" algn="l" rtl="0">
                        <a:spcBef>
                          <a:spcPts val="0"/>
                        </a:spcBef>
                        <a:spcAft>
                          <a:spcPts val="0"/>
                        </a:spcAft>
                        <a:buNone/>
                      </a:pPr>
                      <a:r>
                        <a:rPr lang="en"/>
                        <a:t>Covid Denier Struggling To Protest State’s Incoherent, Constantly Changing Coronavirus Policies</a:t>
                      </a:r>
                      <a:endParaRPr/>
                    </a:p>
                  </a:txBody>
                  <a:tcPr marL="91425" marR="91425" marT="91425" marB="91425" anchor="ctr"/>
                </a:tc>
                <a:extLst>
                  <a:ext uri="{0D108BD9-81ED-4DB2-BD59-A6C34878D82A}">
                    <a16:rowId xmlns:a16="http://schemas.microsoft.com/office/drawing/2014/main" val="10001"/>
                  </a:ext>
                </a:extLst>
              </a:tr>
              <a:tr h="738025">
                <a:tc>
                  <a:txBody>
                    <a:bodyPr/>
                    <a:lstStyle/>
                    <a:p>
                      <a:pPr marL="0" lvl="0" indent="0" algn="l" rtl="0">
                        <a:spcBef>
                          <a:spcPts val="0"/>
                        </a:spcBef>
                        <a:spcAft>
                          <a:spcPts val="0"/>
                        </a:spcAft>
                        <a:buNone/>
                      </a:pPr>
                      <a:r>
                        <a:rPr lang="en"/>
                        <a:t>Unvaccinated Mom Wants To Know If You’re Coming Home For Covid This Year</a:t>
                      </a:r>
                      <a:endParaRPr/>
                    </a:p>
                  </a:txBody>
                  <a:tcPr marL="91425" marR="91425" marT="91425" marB="91425" anchor="ctr"/>
                </a:tc>
                <a:extLst>
                  <a:ext uri="{0D108BD9-81ED-4DB2-BD59-A6C34878D82A}">
                    <a16:rowId xmlns:a16="http://schemas.microsoft.com/office/drawing/2014/main" val="10002"/>
                  </a:ext>
                </a:extLst>
              </a:tr>
              <a:tr h="738025">
                <a:tc>
                  <a:txBody>
                    <a:bodyPr/>
                    <a:lstStyle/>
                    <a:p>
                      <a:pPr marL="0" lvl="0" indent="0" algn="l" rtl="0">
                        <a:spcBef>
                          <a:spcPts val="0"/>
                        </a:spcBef>
                        <a:spcAft>
                          <a:spcPts val="0"/>
                        </a:spcAft>
                        <a:buNone/>
                      </a:pPr>
                      <a:r>
                        <a:rPr lang="en"/>
                        <a:t>U.N. Court Orders U.S. To Ease Sanctions Against Iran</a:t>
                      </a:r>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6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Subreddit Members</a:t>
            </a:r>
            <a:endParaRPr/>
          </a:p>
        </p:txBody>
      </p:sp>
      <p:pic>
        <p:nvPicPr>
          <p:cNvPr id="688" name="Google Shape;688;p65"/>
          <p:cNvPicPr preferRelativeResize="0"/>
          <p:nvPr/>
        </p:nvPicPr>
        <p:blipFill>
          <a:blip r:embed="rId3">
            <a:alphaModFix/>
          </a:blip>
          <a:stretch>
            <a:fillRect/>
          </a:stretch>
        </p:blipFill>
        <p:spPr>
          <a:xfrm>
            <a:off x="1567013" y="2507336"/>
            <a:ext cx="2730850" cy="2109400"/>
          </a:xfrm>
          <a:prstGeom prst="rect">
            <a:avLst/>
          </a:prstGeom>
          <a:noFill/>
          <a:ln>
            <a:noFill/>
          </a:ln>
        </p:spPr>
      </p:pic>
      <p:pic>
        <p:nvPicPr>
          <p:cNvPr id="689" name="Google Shape;689;p65"/>
          <p:cNvPicPr preferRelativeResize="0"/>
          <p:nvPr/>
        </p:nvPicPr>
        <p:blipFill>
          <a:blip r:embed="rId4">
            <a:alphaModFix/>
          </a:blip>
          <a:stretch>
            <a:fillRect/>
          </a:stretch>
        </p:blipFill>
        <p:spPr>
          <a:xfrm>
            <a:off x="1567025" y="1254238"/>
            <a:ext cx="2730850" cy="904875"/>
          </a:xfrm>
          <a:prstGeom prst="rect">
            <a:avLst/>
          </a:prstGeom>
          <a:noFill/>
          <a:ln>
            <a:noFill/>
          </a:ln>
        </p:spPr>
      </p:pic>
      <p:pic>
        <p:nvPicPr>
          <p:cNvPr id="690" name="Google Shape;690;p65"/>
          <p:cNvPicPr preferRelativeResize="0"/>
          <p:nvPr/>
        </p:nvPicPr>
        <p:blipFill>
          <a:blip r:embed="rId5">
            <a:alphaModFix/>
          </a:blip>
          <a:stretch>
            <a:fillRect/>
          </a:stretch>
        </p:blipFill>
        <p:spPr>
          <a:xfrm>
            <a:off x="5451025" y="2495224"/>
            <a:ext cx="2730850" cy="2116189"/>
          </a:xfrm>
          <a:prstGeom prst="rect">
            <a:avLst/>
          </a:prstGeom>
          <a:noFill/>
          <a:ln>
            <a:noFill/>
          </a:ln>
        </p:spPr>
      </p:pic>
      <p:pic>
        <p:nvPicPr>
          <p:cNvPr id="691" name="Google Shape;691;p65"/>
          <p:cNvPicPr preferRelativeResize="0"/>
          <p:nvPr/>
        </p:nvPicPr>
        <p:blipFill>
          <a:blip r:embed="rId6">
            <a:alphaModFix/>
          </a:blip>
          <a:stretch>
            <a:fillRect/>
          </a:stretch>
        </p:blipFill>
        <p:spPr>
          <a:xfrm>
            <a:off x="5450975" y="1261500"/>
            <a:ext cx="2730900" cy="866125"/>
          </a:xfrm>
          <a:prstGeom prst="rect">
            <a:avLst/>
          </a:prstGeom>
          <a:noFill/>
          <a:ln>
            <a:noFill/>
          </a:ln>
        </p:spPr>
      </p:pic>
      <p:sp>
        <p:nvSpPr>
          <p:cNvPr id="692" name="Google Shape;692;p65"/>
          <p:cNvSpPr/>
          <p:nvPr/>
        </p:nvSpPr>
        <p:spPr>
          <a:xfrm>
            <a:off x="5450975" y="1261500"/>
            <a:ext cx="2730900" cy="3343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3" name="Google Shape;693;p65"/>
          <p:cNvPicPr preferRelativeResize="0"/>
          <p:nvPr/>
        </p:nvPicPr>
        <p:blipFill>
          <a:blip r:embed="rId7">
            <a:alphaModFix/>
          </a:blip>
          <a:stretch>
            <a:fillRect/>
          </a:stretch>
        </p:blipFill>
        <p:spPr>
          <a:xfrm>
            <a:off x="1567026" y="1249463"/>
            <a:ext cx="2730850" cy="914400"/>
          </a:xfrm>
          <a:prstGeom prst="rect">
            <a:avLst/>
          </a:prstGeom>
          <a:noFill/>
          <a:ln>
            <a:noFill/>
          </a:ln>
        </p:spPr>
      </p:pic>
      <p:sp>
        <p:nvSpPr>
          <p:cNvPr id="694" name="Google Shape;694;p65"/>
          <p:cNvSpPr/>
          <p:nvPr/>
        </p:nvSpPr>
        <p:spPr>
          <a:xfrm>
            <a:off x="3759575" y="1529863"/>
            <a:ext cx="538200" cy="45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5"/>
          <p:cNvSpPr/>
          <p:nvPr/>
        </p:nvSpPr>
        <p:spPr>
          <a:xfrm>
            <a:off x="1567000" y="1249463"/>
            <a:ext cx="2730900" cy="3343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6"/>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Limitations</a:t>
            </a:r>
            <a:endParaRPr/>
          </a:p>
        </p:txBody>
      </p:sp>
      <p:pic>
        <p:nvPicPr>
          <p:cNvPr id="701" name="Google Shape;701;p66"/>
          <p:cNvPicPr preferRelativeResize="0"/>
          <p:nvPr/>
        </p:nvPicPr>
        <p:blipFill>
          <a:blip r:embed="rId3">
            <a:alphaModFix/>
          </a:blip>
          <a:stretch>
            <a:fillRect/>
          </a:stretch>
        </p:blipFill>
        <p:spPr>
          <a:xfrm>
            <a:off x="1567013" y="2507336"/>
            <a:ext cx="2730850" cy="2109400"/>
          </a:xfrm>
          <a:prstGeom prst="rect">
            <a:avLst/>
          </a:prstGeom>
          <a:noFill/>
          <a:ln>
            <a:noFill/>
          </a:ln>
        </p:spPr>
      </p:pic>
      <p:pic>
        <p:nvPicPr>
          <p:cNvPr id="702" name="Google Shape;702;p66"/>
          <p:cNvPicPr preferRelativeResize="0"/>
          <p:nvPr/>
        </p:nvPicPr>
        <p:blipFill>
          <a:blip r:embed="rId4">
            <a:alphaModFix/>
          </a:blip>
          <a:stretch>
            <a:fillRect/>
          </a:stretch>
        </p:blipFill>
        <p:spPr>
          <a:xfrm>
            <a:off x="1567025" y="1254238"/>
            <a:ext cx="2730850" cy="904875"/>
          </a:xfrm>
          <a:prstGeom prst="rect">
            <a:avLst/>
          </a:prstGeom>
          <a:noFill/>
          <a:ln>
            <a:noFill/>
          </a:ln>
        </p:spPr>
      </p:pic>
      <p:pic>
        <p:nvPicPr>
          <p:cNvPr id="703" name="Google Shape;703;p66"/>
          <p:cNvPicPr preferRelativeResize="0"/>
          <p:nvPr/>
        </p:nvPicPr>
        <p:blipFill>
          <a:blip r:embed="rId5">
            <a:alphaModFix/>
          </a:blip>
          <a:stretch>
            <a:fillRect/>
          </a:stretch>
        </p:blipFill>
        <p:spPr>
          <a:xfrm>
            <a:off x="5451025" y="2495224"/>
            <a:ext cx="2730850" cy="2116189"/>
          </a:xfrm>
          <a:prstGeom prst="rect">
            <a:avLst/>
          </a:prstGeom>
          <a:noFill/>
          <a:ln>
            <a:noFill/>
          </a:ln>
        </p:spPr>
      </p:pic>
      <p:pic>
        <p:nvPicPr>
          <p:cNvPr id="704" name="Google Shape;704;p66"/>
          <p:cNvPicPr preferRelativeResize="0"/>
          <p:nvPr/>
        </p:nvPicPr>
        <p:blipFill>
          <a:blip r:embed="rId6">
            <a:alphaModFix/>
          </a:blip>
          <a:stretch>
            <a:fillRect/>
          </a:stretch>
        </p:blipFill>
        <p:spPr>
          <a:xfrm>
            <a:off x="5450975" y="1261500"/>
            <a:ext cx="2730900" cy="866125"/>
          </a:xfrm>
          <a:prstGeom prst="rect">
            <a:avLst/>
          </a:prstGeom>
          <a:noFill/>
          <a:ln>
            <a:noFill/>
          </a:ln>
        </p:spPr>
      </p:pic>
      <p:sp>
        <p:nvSpPr>
          <p:cNvPr id="705" name="Google Shape;705;p66"/>
          <p:cNvSpPr/>
          <p:nvPr/>
        </p:nvSpPr>
        <p:spPr>
          <a:xfrm>
            <a:off x="5450975" y="1261500"/>
            <a:ext cx="2730900" cy="3343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6" name="Google Shape;706;p66"/>
          <p:cNvPicPr preferRelativeResize="0"/>
          <p:nvPr/>
        </p:nvPicPr>
        <p:blipFill>
          <a:blip r:embed="rId7">
            <a:alphaModFix/>
          </a:blip>
          <a:stretch>
            <a:fillRect/>
          </a:stretch>
        </p:blipFill>
        <p:spPr>
          <a:xfrm>
            <a:off x="1567026" y="1249463"/>
            <a:ext cx="2730850" cy="914400"/>
          </a:xfrm>
          <a:prstGeom prst="rect">
            <a:avLst/>
          </a:prstGeom>
          <a:noFill/>
          <a:ln>
            <a:noFill/>
          </a:ln>
        </p:spPr>
      </p:pic>
      <p:sp>
        <p:nvSpPr>
          <p:cNvPr id="707" name="Google Shape;707;p66"/>
          <p:cNvSpPr/>
          <p:nvPr/>
        </p:nvSpPr>
        <p:spPr>
          <a:xfrm>
            <a:off x="3759575" y="1529863"/>
            <a:ext cx="538200" cy="45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6"/>
          <p:cNvSpPr/>
          <p:nvPr/>
        </p:nvSpPr>
        <p:spPr>
          <a:xfrm>
            <a:off x="1567000" y="1249463"/>
            <a:ext cx="2730900" cy="3343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6"/>
          <p:cNvSpPr/>
          <p:nvPr/>
        </p:nvSpPr>
        <p:spPr>
          <a:xfrm>
            <a:off x="1650350" y="3604150"/>
            <a:ext cx="1509750" cy="384850"/>
          </a:xfrm>
          <a:prstGeom prst="flowChartProcess">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6"/>
          <p:cNvSpPr/>
          <p:nvPr/>
        </p:nvSpPr>
        <p:spPr>
          <a:xfrm>
            <a:off x="5525300" y="3604150"/>
            <a:ext cx="1509750" cy="384850"/>
          </a:xfrm>
          <a:prstGeom prst="flowChartProcess">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6"/>
          <p:cNvSpPr/>
          <p:nvPr/>
        </p:nvSpPr>
        <p:spPr>
          <a:xfrm>
            <a:off x="3160100" y="3554625"/>
            <a:ext cx="2365200" cy="4839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Limitations</a:t>
            </a:r>
            <a:endParaRPr/>
          </a:p>
        </p:txBody>
      </p:sp>
      <p:sp>
        <p:nvSpPr>
          <p:cNvPr id="717" name="Google Shape;717;p67"/>
          <p:cNvSpPr txBox="1"/>
          <p:nvPr/>
        </p:nvSpPr>
        <p:spPr>
          <a:xfrm>
            <a:off x="4847250" y="1968725"/>
            <a:ext cx="4012800" cy="4002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155CC"/>
                </a:solidFill>
                <a:latin typeface="Roboto"/>
                <a:ea typeface="Roboto"/>
                <a:cs typeface="Roboto"/>
                <a:sym typeface="Roboto"/>
              </a:rPr>
              <a:t>r/TheOnion headlines spanned back to 2017</a:t>
            </a:r>
            <a:endParaRPr>
              <a:solidFill>
                <a:srgbClr val="1155CC"/>
              </a:solidFill>
              <a:latin typeface="Roboto"/>
              <a:ea typeface="Roboto"/>
              <a:cs typeface="Roboto"/>
              <a:sym typeface="Roboto"/>
            </a:endParaRPr>
          </a:p>
        </p:txBody>
      </p:sp>
      <p:sp>
        <p:nvSpPr>
          <p:cNvPr id="718" name="Google Shape;718;p67"/>
          <p:cNvSpPr txBox="1"/>
          <p:nvPr/>
        </p:nvSpPr>
        <p:spPr>
          <a:xfrm>
            <a:off x="4847250" y="1179325"/>
            <a:ext cx="4012800" cy="6156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45F06"/>
                </a:solidFill>
                <a:latin typeface="Roboto"/>
                <a:ea typeface="Roboto"/>
                <a:cs typeface="Roboto"/>
                <a:sym typeface="Roboto"/>
              </a:rPr>
              <a:t>The r/news headlines were all created in the last three months from August to October</a:t>
            </a:r>
            <a:endParaRPr>
              <a:solidFill>
                <a:srgbClr val="B45F06"/>
              </a:solidFill>
              <a:latin typeface="Roboto"/>
              <a:ea typeface="Roboto"/>
              <a:cs typeface="Roboto"/>
              <a:sym typeface="Roboto"/>
            </a:endParaRPr>
          </a:p>
        </p:txBody>
      </p:sp>
      <p:pic>
        <p:nvPicPr>
          <p:cNvPr id="719" name="Google Shape;719;p67"/>
          <p:cNvPicPr preferRelativeResize="0"/>
          <p:nvPr/>
        </p:nvPicPr>
        <p:blipFill>
          <a:blip r:embed="rId3">
            <a:alphaModFix/>
          </a:blip>
          <a:stretch>
            <a:fillRect/>
          </a:stretch>
        </p:blipFill>
        <p:spPr>
          <a:xfrm>
            <a:off x="699200" y="1358700"/>
            <a:ext cx="4012801" cy="3138666"/>
          </a:xfrm>
          <a:prstGeom prst="rect">
            <a:avLst/>
          </a:prstGeom>
          <a:noFill/>
          <a:ln>
            <a:noFill/>
          </a:ln>
        </p:spPr>
      </p:pic>
      <p:pic>
        <p:nvPicPr>
          <p:cNvPr id="720" name="Google Shape;720;p67"/>
          <p:cNvPicPr preferRelativeResize="0"/>
          <p:nvPr/>
        </p:nvPicPr>
        <p:blipFill>
          <a:blip r:embed="rId4">
            <a:alphaModFix/>
          </a:blip>
          <a:stretch>
            <a:fillRect/>
          </a:stretch>
        </p:blipFill>
        <p:spPr>
          <a:xfrm>
            <a:off x="4694850" y="2521325"/>
            <a:ext cx="4220551" cy="20914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6" name="Google Shape;726;p68"/>
          <p:cNvPicPr preferRelativeResize="0"/>
          <p:nvPr/>
        </p:nvPicPr>
        <p:blipFill>
          <a:blip r:embed="rId3">
            <a:alphaModFix/>
          </a:blip>
          <a:stretch>
            <a:fillRect/>
          </a:stretch>
        </p:blipFill>
        <p:spPr>
          <a:xfrm>
            <a:off x="1104900" y="1167587"/>
            <a:ext cx="3363424" cy="3526849"/>
          </a:xfrm>
          <a:prstGeom prst="rect">
            <a:avLst/>
          </a:prstGeom>
          <a:noFill/>
          <a:ln>
            <a:noFill/>
          </a:ln>
        </p:spPr>
      </p:pic>
      <p:pic>
        <p:nvPicPr>
          <p:cNvPr id="727" name="Google Shape;727;p68"/>
          <p:cNvPicPr preferRelativeResize="0"/>
          <p:nvPr/>
        </p:nvPicPr>
        <p:blipFill rotWithShape="1">
          <a:blip r:embed="rId4">
            <a:alphaModFix/>
          </a:blip>
          <a:srcRect t="5624"/>
          <a:stretch/>
        </p:blipFill>
        <p:spPr>
          <a:xfrm>
            <a:off x="5106925" y="1223050"/>
            <a:ext cx="3529700" cy="3415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3" name="Google Shape;733;p69"/>
          <p:cNvPicPr preferRelativeResize="0"/>
          <p:nvPr/>
        </p:nvPicPr>
        <p:blipFill>
          <a:blip r:embed="rId3">
            <a:alphaModFix/>
          </a:blip>
          <a:stretch>
            <a:fillRect/>
          </a:stretch>
        </p:blipFill>
        <p:spPr>
          <a:xfrm>
            <a:off x="1104900" y="1167587"/>
            <a:ext cx="3363424" cy="3526849"/>
          </a:xfrm>
          <a:prstGeom prst="rect">
            <a:avLst/>
          </a:prstGeom>
          <a:noFill/>
          <a:ln>
            <a:noFill/>
          </a:ln>
        </p:spPr>
      </p:pic>
      <p:pic>
        <p:nvPicPr>
          <p:cNvPr id="734" name="Google Shape;734;p69"/>
          <p:cNvPicPr preferRelativeResize="0"/>
          <p:nvPr/>
        </p:nvPicPr>
        <p:blipFill rotWithShape="1">
          <a:blip r:embed="rId4">
            <a:alphaModFix/>
          </a:blip>
          <a:srcRect t="5624"/>
          <a:stretch/>
        </p:blipFill>
        <p:spPr>
          <a:xfrm>
            <a:off x="5106925" y="1223050"/>
            <a:ext cx="3529700" cy="3415900"/>
          </a:xfrm>
          <a:prstGeom prst="rect">
            <a:avLst/>
          </a:prstGeom>
          <a:noFill/>
          <a:ln>
            <a:noFill/>
          </a:ln>
        </p:spPr>
      </p:pic>
      <p:sp>
        <p:nvSpPr>
          <p:cNvPr id="735" name="Google Shape;735;p69"/>
          <p:cNvSpPr/>
          <p:nvPr/>
        </p:nvSpPr>
        <p:spPr>
          <a:xfrm>
            <a:off x="1178013" y="2175825"/>
            <a:ext cx="3217200" cy="10806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9"/>
          <p:cNvSpPr/>
          <p:nvPr/>
        </p:nvSpPr>
        <p:spPr>
          <a:xfrm>
            <a:off x="5269325" y="2696650"/>
            <a:ext cx="2654100" cy="892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0"/>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2" name="Google Shape;742;p70"/>
          <p:cNvPicPr preferRelativeResize="0"/>
          <p:nvPr/>
        </p:nvPicPr>
        <p:blipFill>
          <a:blip r:embed="rId3">
            <a:alphaModFix/>
          </a:blip>
          <a:stretch>
            <a:fillRect/>
          </a:stretch>
        </p:blipFill>
        <p:spPr>
          <a:xfrm>
            <a:off x="1104900" y="1167587"/>
            <a:ext cx="3363424" cy="3526849"/>
          </a:xfrm>
          <a:prstGeom prst="rect">
            <a:avLst/>
          </a:prstGeom>
          <a:noFill/>
          <a:ln>
            <a:noFill/>
          </a:ln>
        </p:spPr>
      </p:pic>
      <p:pic>
        <p:nvPicPr>
          <p:cNvPr id="743" name="Google Shape;743;p70"/>
          <p:cNvPicPr preferRelativeResize="0"/>
          <p:nvPr/>
        </p:nvPicPr>
        <p:blipFill rotWithShape="1">
          <a:blip r:embed="rId4">
            <a:alphaModFix/>
          </a:blip>
          <a:srcRect t="5624"/>
          <a:stretch/>
        </p:blipFill>
        <p:spPr>
          <a:xfrm>
            <a:off x="5106925" y="1223050"/>
            <a:ext cx="3529700" cy="3415900"/>
          </a:xfrm>
          <a:prstGeom prst="rect">
            <a:avLst/>
          </a:prstGeom>
          <a:noFill/>
          <a:ln>
            <a:noFill/>
          </a:ln>
        </p:spPr>
      </p:pic>
      <p:sp>
        <p:nvSpPr>
          <p:cNvPr id="744" name="Google Shape;744;p70"/>
          <p:cNvSpPr/>
          <p:nvPr/>
        </p:nvSpPr>
        <p:spPr>
          <a:xfrm>
            <a:off x="2124000" y="3945325"/>
            <a:ext cx="1939200" cy="7491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0"/>
          <p:cNvSpPr/>
          <p:nvPr/>
        </p:nvSpPr>
        <p:spPr>
          <a:xfrm>
            <a:off x="5654175" y="1875150"/>
            <a:ext cx="2856600" cy="8853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1"/>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1" name="Google Shape;751;p71"/>
          <p:cNvPicPr preferRelativeResize="0"/>
          <p:nvPr/>
        </p:nvPicPr>
        <p:blipFill>
          <a:blip r:embed="rId3">
            <a:alphaModFix/>
          </a:blip>
          <a:stretch>
            <a:fillRect/>
          </a:stretch>
        </p:blipFill>
        <p:spPr>
          <a:xfrm>
            <a:off x="1104900" y="1167587"/>
            <a:ext cx="3363424" cy="3526849"/>
          </a:xfrm>
          <a:prstGeom prst="rect">
            <a:avLst/>
          </a:prstGeom>
          <a:noFill/>
          <a:ln>
            <a:noFill/>
          </a:ln>
        </p:spPr>
      </p:pic>
      <p:pic>
        <p:nvPicPr>
          <p:cNvPr id="752" name="Google Shape;752;p71"/>
          <p:cNvPicPr preferRelativeResize="0"/>
          <p:nvPr/>
        </p:nvPicPr>
        <p:blipFill rotWithShape="1">
          <a:blip r:embed="rId4">
            <a:alphaModFix/>
          </a:blip>
          <a:srcRect t="5624"/>
          <a:stretch/>
        </p:blipFill>
        <p:spPr>
          <a:xfrm>
            <a:off x="5106925" y="1223050"/>
            <a:ext cx="3529700" cy="3415900"/>
          </a:xfrm>
          <a:prstGeom prst="rect">
            <a:avLst/>
          </a:prstGeom>
          <a:noFill/>
          <a:ln>
            <a:noFill/>
          </a:ln>
        </p:spPr>
      </p:pic>
      <p:sp>
        <p:nvSpPr>
          <p:cNvPr id="753" name="Google Shape;753;p71"/>
          <p:cNvSpPr/>
          <p:nvPr/>
        </p:nvSpPr>
        <p:spPr>
          <a:xfrm>
            <a:off x="1369125" y="1318075"/>
            <a:ext cx="2604900" cy="843000"/>
          </a:xfrm>
          <a:prstGeom prst="rect">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1"/>
          <p:cNvSpPr/>
          <p:nvPr/>
        </p:nvSpPr>
        <p:spPr>
          <a:xfrm>
            <a:off x="7267475" y="3236875"/>
            <a:ext cx="1236000" cy="567000"/>
          </a:xfrm>
          <a:prstGeom prst="rect">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0" name="Google Shape;760;p72"/>
          <p:cNvPicPr preferRelativeResize="0"/>
          <p:nvPr/>
        </p:nvPicPr>
        <p:blipFill>
          <a:blip r:embed="rId3">
            <a:alphaModFix/>
          </a:blip>
          <a:stretch>
            <a:fillRect/>
          </a:stretch>
        </p:blipFill>
        <p:spPr>
          <a:xfrm>
            <a:off x="1104900" y="1167587"/>
            <a:ext cx="3363424" cy="3526849"/>
          </a:xfrm>
          <a:prstGeom prst="rect">
            <a:avLst/>
          </a:prstGeom>
          <a:noFill/>
          <a:ln>
            <a:noFill/>
          </a:ln>
        </p:spPr>
      </p:pic>
      <p:pic>
        <p:nvPicPr>
          <p:cNvPr id="761" name="Google Shape;761;p72"/>
          <p:cNvPicPr preferRelativeResize="0"/>
          <p:nvPr/>
        </p:nvPicPr>
        <p:blipFill rotWithShape="1">
          <a:blip r:embed="rId4">
            <a:alphaModFix/>
          </a:blip>
          <a:srcRect t="5624"/>
          <a:stretch/>
        </p:blipFill>
        <p:spPr>
          <a:xfrm>
            <a:off x="5106925" y="1223050"/>
            <a:ext cx="3529700" cy="3415900"/>
          </a:xfrm>
          <a:prstGeom prst="rect">
            <a:avLst/>
          </a:prstGeom>
          <a:noFill/>
          <a:ln>
            <a:noFill/>
          </a:ln>
        </p:spPr>
      </p:pic>
      <p:sp>
        <p:nvSpPr>
          <p:cNvPr id="762" name="Google Shape;762;p72"/>
          <p:cNvSpPr/>
          <p:nvPr/>
        </p:nvSpPr>
        <p:spPr>
          <a:xfrm>
            <a:off x="1104900" y="3293425"/>
            <a:ext cx="471300" cy="14010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2"/>
          <p:cNvSpPr/>
          <p:nvPr/>
        </p:nvSpPr>
        <p:spPr>
          <a:xfrm>
            <a:off x="5269300" y="1167575"/>
            <a:ext cx="2560200" cy="8085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is fake news dangerous? </a:t>
            </a:r>
            <a:endParaRPr/>
          </a:p>
        </p:txBody>
      </p:sp>
      <p:sp>
        <p:nvSpPr>
          <p:cNvPr id="149" name="Google Shape;149;p19"/>
          <p:cNvSpPr txBox="1">
            <a:spLocks noGrp="1"/>
          </p:cNvSpPr>
          <p:nvPr>
            <p:ph type="body" idx="1"/>
          </p:nvPr>
        </p:nvSpPr>
        <p:spPr>
          <a:xfrm>
            <a:off x="1104900" y="1201425"/>
            <a:ext cx="7581900" cy="3648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Many people cannot tell the difference between real and fake news</a:t>
            </a:r>
            <a:endParaRPr sz="2400"/>
          </a:p>
          <a:p>
            <a:pPr marL="457200" lvl="0" indent="-381000" algn="l" rtl="0">
              <a:spcBef>
                <a:spcPts val="0"/>
              </a:spcBef>
              <a:spcAft>
                <a:spcPts val="0"/>
              </a:spcAft>
              <a:buSzPts val="2400"/>
              <a:buChar char="▸"/>
            </a:pPr>
            <a:r>
              <a:rPr lang="en" sz="2400"/>
              <a:t>Creates confusion and misunderstanding about important socio-political issues</a:t>
            </a:r>
            <a:endParaRPr sz="2400"/>
          </a:p>
          <a:p>
            <a:pPr marL="914400" lvl="1" indent="-381000" algn="l" rtl="0">
              <a:spcBef>
                <a:spcPts val="0"/>
              </a:spcBef>
              <a:spcAft>
                <a:spcPts val="0"/>
              </a:spcAft>
              <a:buSzPts val="2400"/>
              <a:buChar char="▹"/>
            </a:pPr>
            <a:r>
              <a:rPr lang="en"/>
              <a:t>Cascades down to cause more dangerous widespread effects </a:t>
            </a:r>
            <a:endParaRPr/>
          </a:p>
          <a:p>
            <a:pPr marL="1371600" lvl="2" indent="-381000" algn="l" rtl="0">
              <a:spcBef>
                <a:spcPts val="0"/>
              </a:spcBef>
              <a:spcAft>
                <a:spcPts val="0"/>
              </a:spcAft>
              <a:buSzPts val="2400"/>
              <a:buChar char="▹"/>
            </a:pPr>
            <a:r>
              <a:rPr lang="en"/>
              <a:t>Trump: used social media to spread misinformation and divide the people</a:t>
            </a:r>
            <a:endParaRPr/>
          </a:p>
          <a:p>
            <a:pPr marL="1371600" lvl="2" indent="-381000" algn="l" rtl="0">
              <a:spcBef>
                <a:spcPts val="0"/>
              </a:spcBef>
              <a:spcAft>
                <a:spcPts val="0"/>
              </a:spcAft>
              <a:buSzPts val="2400"/>
              <a:buChar char="▹"/>
            </a:pPr>
            <a:r>
              <a:rPr lang="en"/>
              <a:t>Covid-19: Ivermectin as a cure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3"/>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Outlook</a:t>
            </a:r>
            <a:endParaRPr/>
          </a:p>
        </p:txBody>
      </p:sp>
      <p:sp>
        <p:nvSpPr>
          <p:cNvPr id="769" name="Google Shape;769;p73"/>
          <p:cNvSpPr txBox="1">
            <a:spLocks noGrp="1"/>
          </p:cNvSpPr>
          <p:nvPr>
            <p:ph type="body" idx="1"/>
          </p:nvPr>
        </p:nvSpPr>
        <p:spPr>
          <a:xfrm>
            <a:off x="781050" y="1100000"/>
            <a:ext cx="7581900" cy="36483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Compare date and headline keywords.</a:t>
            </a:r>
            <a:endParaRPr sz="2000"/>
          </a:p>
          <a:p>
            <a:pPr marL="342900" lvl="0" indent="0" algn="l" rtl="0">
              <a:spcBef>
                <a:spcPts val="600"/>
              </a:spcBef>
              <a:spcAft>
                <a:spcPts val="0"/>
              </a:spcAft>
              <a:buNone/>
            </a:pPr>
            <a:endParaRPr sz="2000"/>
          </a:p>
          <a:p>
            <a:pPr marL="342900" lvl="0" indent="0" algn="l" rtl="0">
              <a:spcBef>
                <a:spcPts val="600"/>
              </a:spcBef>
              <a:spcAft>
                <a:spcPts val="0"/>
              </a:spcAft>
              <a:buNone/>
            </a:pPr>
            <a:endParaRPr sz="26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74"/>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Outlook</a:t>
            </a:r>
            <a:endParaRPr/>
          </a:p>
        </p:txBody>
      </p:sp>
      <p:sp>
        <p:nvSpPr>
          <p:cNvPr id="775" name="Google Shape;775;p74"/>
          <p:cNvSpPr txBox="1">
            <a:spLocks noGrp="1"/>
          </p:cNvSpPr>
          <p:nvPr>
            <p:ph type="body" idx="1"/>
          </p:nvPr>
        </p:nvSpPr>
        <p:spPr>
          <a:xfrm>
            <a:off x="781050" y="1100000"/>
            <a:ext cx="7581900" cy="36483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Compare date and headline keywords.</a:t>
            </a:r>
            <a:endParaRPr sz="2000"/>
          </a:p>
          <a:p>
            <a:pPr marL="342900" lvl="0" indent="0" algn="l" rtl="0">
              <a:spcBef>
                <a:spcPts val="600"/>
              </a:spcBef>
              <a:spcAft>
                <a:spcPts val="0"/>
              </a:spcAft>
              <a:buNone/>
            </a:pPr>
            <a:endParaRPr sz="2000"/>
          </a:p>
          <a:p>
            <a:pPr marL="457200" lvl="0" indent="-355600" algn="l" rtl="0">
              <a:spcBef>
                <a:spcPts val="600"/>
              </a:spcBef>
              <a:spcAft>
                <a:spcPts val="0"/>
              </a:spcAft>
              <a:buSzPts val="2000"/>
              <a:buChar char="-"/>
            </a:pPr>
            <a:r>
              <a:rPr lang="en" sz="2000"/>
              <a:t>Look into other legit news sources to see if the model is able to pull its weight on different headlines from other places.</a:t>
            </a:r>
            <a:endParaRPr sz="2000"/>
          </a:p>
          <a:p>
            <a:pPr marL="342900" lvl="0" indent="0" algn="l" rtl="0">
              <a:spcBef>
                <a:spcPts val="600"/>
              </a:spcBef>
              <a:spcAft>
                <a:spcPts val="0"/>
              </a:spcAft>
              <a:buNone/>
            </a:pPr>
            <a:endParaRPr sz="2000"/>
          </a:p>
          <a:p>
            <a:pPr marL="0" lvl="0" indent="0" algn="l" rtl="0">
              <a:spcBef>
                <a:spcPts val="600"/>
              </a:spcBef>
              <a:spcAft>
                <a:spcPts val="0"/>
              </a:spcAft>
              <a:buNone/>
            </a:pPr>
            <a:endParaRPr sz="2000"/>
          </a:p>
          <a:p>
            <a:pPr marL="342900" lvl="0" indent="0" algn="l" rtl="0">
              <a:spcBef>
                <a:spcPts val="600"/>
              </a:spcBef>
              <a:spcAft>
                <a:spcPts val="0"/>
              </a:spcAft>
              <a:buNone/>
            </a:pPr>
            <a:endParaRPr sz="2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7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Outlook</a:t>
            </a:r>
            <a:endParaRPr/>
          </a:p>
        </p:txBody>
      </p:sp>
      <p:sp>
        <p:nvSpPr>
          <p:cNvPr id="781" name="Google Shape;781;p75"/>
          <p:cNvSpPr txBox="1">
            <a:spLocks noGrp="1"/>
          </p:cNvSpPr>
          <p:nvPr>
            <p:ph type="body" idx="1"/>
          </p:nvPr>
        </p:nvSpPr>
        <p:spPr>
          <a:xfrm>
            <a:off x="781050" y="1100000"/>
            <a:ext cx="7581900" cy="36483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Compare date and headline keywords.</a:t>
            </a:r>
            <a:endParaRPr sz="2000"/>
          </a:p>
          <a:p>
            <a:pPr marL="342900" lvl="0" indent="0" algn="l" rtl="0">
              <a:spcBef>
                <a:spcPts val="600"/>
              </a:spcBef>
              <a:spcAft>
                <a:spcPts val="0"/>
              </a:spcAft>
              <a:buNone/>
            </a:pPr>
            <a:endParaRPr sz="2000"/>
          </a:p>
          <a:p>
            <a:pPr marL="457200" lvl="0" indent="-355600" algn="l" rtl="0">
              <a:spcBef>
                <a:spcPts val="600"/>
              </a:spcBef>
              <a:spcAft>
                <a:spcPts val="0"/>
              </a:spcAft>
              <a:buSzPts val="2000"/>
              <a:buChar char="-"/>
            </a:pPr>
            <a:r>
              <a:rPr lang="en" sz="2000"/>
              <a:t>Look into other legit news sources to see if the model is able to pull its weight on different headlines from other places.</a:t>
            </a:r>
            <a:endParaRPr sz="2000"/>
          </a:p>
          <a:p>
            <a:pPr marL="342900" lvl="0" indent="0" algn="l" rtl="0">
              <a:spcBef>
                <a:spcPts val="600"/>
              </a:spcBef>
              <a:spcAft>
                <a:spcPts val="0"/>
              </a:spcAft>
              <a:buNone/>
            </a:pPr>
            <a:endParaRPr sz="2000"/>
          </a:p>
          <a:p>
            <a:pPr marL="457200" lvl="0" indent="-355600" algn="l" rtl="0">
              <a:spcBef>
                <a:spcPts val="600"/>
              </a:spcBef>
              <a:spcAft>
                <a:spcPts val="0"/>
              </a:spcAft>
              <a:buSzPts val="2000"/>
              <a:buChar char="-"/>
            </a:pPr>
            <a:r>
              <a:rPr lang="en" sz="2000"/>
              <a:t>Apply models to r/NotTheOnion. (real news that sounds like fake news)</a:t>
            </a:r>
            <a:endParaRPr sz="2000"/>
          </a:p>
          <a:p>
            <a:pPr marL="342900" lvl="0" indent="0" algn="l" rtl="0">
              <a:spcBef>
                <a:spcPts val="600"/>
              </a:spcBef>
              <a:spcAft>
                <a:spcPts val="0"/>
              </a:spcAft>
              <a:buNone/>
            </a:pPr>
            <a:endParaRPr sz="2000"/>
          </a:p>
          <a:p>
            <a:pPr marL="342900" lvl="0" indent="0" algn="l" rtl="0">
              <a:spcBef>
                <a:spcPts val="600"/>
              </a:spcBef>
              <a:spcAft>
                <a:spcPts val="0"/>
              </a:spcAft>
              <a:buNone/>
            </a:pPr>
            <a:endParaRPr sz="2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6"/>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Outlook</a:t>
            </a:r>
            <a:endParaRPr/>
          </a:p>
        </p:txBody>
      </p:sp>
      <p:sp>
        <p:nvSpPr>
          <p:cNvPr id="787" name="Google Shape;787;p76"/>
          <p:cNvSpPr txBox="1">
            <a:spLocks noGrp="1"/>
          </p:cNvSpPr>
          <p:nvPr>
            <p:ph type="body" idx="1"/>
          </p:nvPr>
        </p:nvSpPr>
        <p:spPr>
          <a:xfrm>
            <a:off x="781050" y="1100000"/>
            <a:ext cx="7581900" cy="36483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Compare date and headline keywords.</a:t>
            </a:r>
            <a:endParaRPr sz="2000"/>
          </a:p>
          <a:p>
            <a:pPr marL="342900" lvl="0" indent="0" algn="l" rtl="0">
              <a:spcBef>
                <a:spcPts val="600"/>
              </a:spcBef>
              <a:spcAft>
                <a:spcPts val="0"/>
              </a:spcAft>
              <a:buNone/>
            </a:pPr>
            <a:endParaRPr sz="2000"/>
          </a:p>
          <a:p>
            <a:pPr marL="457200" lvl="0" indent="-355600" algn="l" rtl="0">
              <a:spcBef>
                <a:spcPts val="600"/>
              </a:spcBef>
              <a:spcAft>
                <a:spcPts val="0"/>
              </a:spcAft>
              <a:buSzPts val="2000"/>
              <a:buChar char="-"/>
            </a:pPr>
            <a:r>
              <a:rPr lang="en" sz="2000"/>
              <a:t>Look into other legit news sources to see if the model is able to pull its weight on different headlines from other places.</a:t>
            </a:r>
            <a:endParaRPr sz="2000"/>
          </a:p>
          <a:p>
            <a:pPr marL="342900" lvl="0" indent="0" algn="l" rtl="0">
              <a:spcBef>
                <a:spcPts val="600"/>
              </a:spcBef>
              <a:spcAft>
                <a:spcPts val="0"/>
              </a:spcAft>
              <a:buNone/>
            </a:pPr>
            <a:endParaRPr sz="2000"/>
          </a:p>
          <a:p>
            <a:pPr marL="457200" lvl="0" indent="-355600" algn="l" rtl="0">
              <a:spcBef>
                <a:spcPts val="600"/>
              </a:spcBef>
              <a:spcAft>
                <a:spcPts val="0"/>
              </a:spcAft>
              <a:buSzPts val="2000"/>
              <a:buChar char="-"/>
            </a:pPr>
            <a:r>
              <a:rPr lang="en" sz="2000"/>
              <a:t>Apply models to r/NotTheOnion. (real news that sounds like fake news)</a:t>
            </a:r>
            <a:endParaRPr sz="2000"/>
          </a:p>
          <a:p>
            <a:pPr marL="342900" lvl="0" indent="0" algn="l" rtl="0">
              <a:spcBef>
                <a:spcPts val="600"/>
              </a:spcBef>
              <a:spcAft>
                <a:spcPts val="0"/>
              </a:spcAft>
              <a:buNone/>
            </a:pPr>
            <a:endParaRPr sz="2000"/>
          </a:p>
          <a:p>
            <a:pPr marL="457200" lvl="0" indent="-355600" algn="l" rtl="0">
              <a:spcBef>
                <a:spcPts val="600"/>
              </a:spcBef>
              <a:spcAft>
                <a:spcPts val="0"/>
              </a:spcAft>
              <a:buSzPts val="2000"/>
              <a:buChar char="-"/>
            </a:pPr>
            <a:r>
              <a:rPr lang="en" sz="2000"/>
              <a:t>Perform sentiment analysis.</a:t>
            </a:r>
            <a:endParaRPr sz="2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7"/>
          <p:cNvSpPr txBox="1">
            <a:spLocks noGrp="1"/>
          </p:cNvSpPr>
          <p:nvPr>
            <p:ph type="ctrTitle" idx="4294967295"/>
          </p:nvPr>
        </p:nvSpPr>
        <p:spPr>
          <a:xfrm>
            <a:off x="1850050" y="863850"/>
            <a:ext cx="6672600" cy="16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Thank you!</a:t>
            </a:r>
            <a:endParaRPr sz="6000"/>
          </a:p>
          <a:p>
            <a:pPr marL="0" lvl="0" indent="0" algn="ctr" rtl="0">
              <a:spcBef>
                <a:spcPts val="0"/>
              </a:spcBef>
              <a:spcAft>
                <a:spcPts val="0"/>
              </a:spcAft>
              <a:buNone/>
            </a:pPr>
            <a:r>
              <a:rPr lang="en" sz="6000"/>
              <a:t>Any Questions? </a:t>
            </a:r>
            <a:endParaRPr sz="6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Background </a:t>
            </a:r>
            <a:endParaRPr/>
          </a:p>
        </p:txBody>
      </p:sp>
      <p:pic>
        <p:nvPicPr>
          <p:cNvPr id="155" name="Google Shape;155;p20"/>
          <p:cNvPicPr preferRelativeResize="0"/>
          <p:nvPr/>
        </p:nvPicPr>
        <p:blipFill rotWithShape="1">
          <a:blip r:embed="rId3">
            <a:alphaModFix/>
          </a:blip>
          <a:srcRect r="33168"/>
          <a:stretch/>
        </p:blipFill>
        <p:spPr>
          <a:xfrm>
            <a:off x="615475" y="1251025"/>
            <a:ext cx="3445012" cy="1963425"/>
          </a:xfrm>
          <a:prstGeom prst="rect">
            <a:avLst/>
          </a:prstGeom>
          <a:noFill/>
          <a:ln>
            <a:noFill/>
          </a:ln>
        </p:spPr>
      </p:pic>
      <p:pic>
        <p:nvPicPr>
          <p:cNvPr id="156" name="Google Shape;156;p20"/>
          <p:cNvPicPr preferRelativeResize="0"/>
          <p:nvPr/>
        </p:nvPicPr>
        <p:blipFill rotWithShape="1">
          <a:blip r:embed="rId4">
            <a:alphaModFix/>
          </a:blip>
          <a:srcRect r="33284"/>
          <a:stretch/>
        </p:blipFill>
        <p:spPr>
          <a:xfrm>
            <a:off x="5000725" y="1251025"/>
            <a:ext cx="3317550" cy="1963425"/>
          </a:xfrm>
          <a:prstGeom prst="rect">
            <a:avLst/>
          </a:prstGeom>
          <a:noFill/>
          <a:ln>
            <a:noFill/>
          </a:ln>
        </p:spPr>
      </p:pic>
      <p:sp>
        <p:nvSpPr>
          <p:cNvPr id="157" name="Google Shape;157;p20"/>
          <p:cNvSpPr txBox="1"/>
          <p:nvPr/>
        </p:nvSpPr>
        <p:spPr>
          <a:xfrm>
            <a:off x="4901200" y="3616350"/>
            <a:ext cx="35166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Roboto"/>
              <a:buChar char="●"/>
            </a:pPr>
            <a:r>
              <a:rPr lang="en" sz="1600">
                <a:latin typeface="Roboto"/>
                <a:ea typeface="Roboto"/>
                <a:cs typeface="Roboto"/>
                <a:sym typeface="Roboto"/>
              </a:rPr>
              <a:t>Satirical, fake news </a:t>
            </a:r>
            <a:endParaRPr sz="1600">
              <a:latin typeface="Roboto"/>
              <a:ea typeface="Roboto"/>
              <a:cs typeface="Roboto"/>
              <a:sym typeface="Roboto"/>
            </a:endParaRPr>
          </a:p>
          <a:p>
            <a:pPr marL="0" lvl="0" indent="457200" algn="l" rtl="0">
              <a:spcBef>
                <a:spcPts val="0"/>
              </a:spcBef>
              <a:spcAft>
                <a:spcPts val="0"/>
              </a:spcAft>
              <a:buNone/>
            </a:pPr>
            <a:endParaRPr sz="1600">
              <a:latin typeface="Roboto"/>
              <a:ea typeface="Roboto"/>
              <a:cs typeface="Roboto"/>
              <a:sym typeface="Roboto"/>
            </a:endParaRPr>
          </a:p>
          <a:p>
            <a:pPr marL="0" lvl="0" indent="0" algn="l" rtl="0">
              <a:spcBef>
                <a:spcPts val="0"/>
              </a:spcBef>
              <a:spcAft>
                <a:spcPts val="0"/>
              </a:spcAft>
              <a:buNone/>
            </a:pPr>
            <a:endParaRPr sz="1600">
              <a:latin typeface="Roboto"/>
              <a:ea typeface="Roboto"/>
              <a:cs typeface="Roboto"/>
              <a:sym typeface="Roboto"/>
            </a:endParaRPr>
          </a:p>
        </p:txBody>
      </p:sp>
      <p:sp>
        <p:nvSpPr>
          <p:cNvPr id="158" name="Google Shape;158;p20"/>
          <p:cNvSpPr txBox="1"/>
          <p:nvPr/>
        </p:nvSpPr>
        <p:spPr>
          <a:xfrm>
            <a:off x="579675" y="3624525"/>
            <a:ext cx="35166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Roboto"/>
              <a:buChar char="●"/>
            </a:pPr>
            <a:r>
              <a:rPr lang="en" sz="1600">
                <a:latin typeface="Roboto"/>
                <a:ea typeface="Roboto"/>
                <a:cs typeface="Roboto"/>
                <a:sym typeface="Roboto"/>
              </a:rPr>
              <a:t>News articles current affairs in the US and the world</a:t>
            </a:r>
            <a:endParaRPr sz="1600">
              <a:latin typeface="Roboto"/>
              <a:ea typeface="Roboto"/>
              <a:cs typeface="Roboto"/>
              <a:sym typeface="Roboto"/>
            </a:endParaRPr>
          </a:p>
          <a:p>
            <a:pPr marL="0" lvl="0" indent="0" algn="l" rtl="0">
              <a:spcBef>
                <a:spcPts val="0"/>
              </a:spcBef>
              <a:spcAft>
                <a:spcPts val="0"/>
              </a:spcAft>
              <a:buNone/>
            </a:pPr>
            <a:endParaRPr sz="16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1"/>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Collection </a:t>
            </a:r>
            <a:endParaRPr/>
          </a:p>
        </p:txBody>
      </p:sp>
      <p:sp>
        <p:nvSpPr>
          <p:cNvPr id="164" name="Google Shape;164;p21"/>
          <p:cNvSpPr txBox="1">
            <a:spLocks noGrp="1"/>
          </p:cNvSpPr>
          <p:nvPr>
            <p:ph type="body" idx="1"/>
          </p:nvPr>
        </p:nvSpPr>
        <p:spPr>
          <a:xfrm>
            <a:off x="1104900" y="1201425"/>
            <a:ext cx="7581900" cy="3648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900"/>
              <a:t>Using </a:t>
            </a:r>
            <a:r>
              <a:rPr lang="en" sz="1900" b="1"/>
              <a:t>PushShift</a:t>
            </a:r>
            <a:r>
              <a:rPr lang="en" sz="1900"/>
              <a:t> </a:t>
            </a:r>
            <a:r>
              <a:rPr lang="en" sz="1900" b="1"/>
              <a:t>API</a:t>
            </a:r>
            <a:endParaRPr sz="1900" b="1"/>
          </a:p>
          <a:p>
            <a:pPr marL="457200" lvl="0" indent="-349250" algn="l" rtl="0">
              <a:spcBef>
                <a:spcPts val="600"/>
              </a:spcBef>
              <a:spcAft>
                <a:spcPts val="0"/>
              </a:spcAft>
              <a:buSzPts val="1900"/>
              <a:buChar char="-"/>
            </a:pPr>
            <a:r>
              <a:rPr lang="en" sz="1900"/>
              <a:t>PushShift allows for </a:t>
            </a:r>
            <a:r>
              <a:rPr lang="en" sz="1900" b="1"/>
              <a:t>only 100</a:t>
            </a:r>
            <a:r>
              <a:rPr lang="en" sz="1900"/>
              <a:t> posts each retrieval </a:t>
            </a:r>
            <a:endParaRPr sz="1900"/>
          </a:p>
          <a:p>
            <a:pPr marL="742950" lvl="1" indent="-406400" algn="l" rtl="0">
              <a:spcBef>
                <a:spcPts val="0"/>
              </a:spcBef>
              <a:spcAft>
                <a:spcPts val="0"/>
              </a:spcAft>
              <a:buSzPts val="1900"/>
              <a:buChar char="-"/>
            </a:pPr>
            <a:r>
              <a:rPr lang="en" sz="1900"/>
              <a:t>Created a </a:t>
            </a:r>
            <a:r>
              <a:rPr lang="en" sz="1900" b="1"/>
              <a:t>loop</a:t>
            </a:r>
            <a:r>
              <a:rPr lang="en" sz="1900"/>
              <a:t> to retrieve posts from the subreddits since </a:t>
            </a:r>
            <a:endParaRPr sz="1900"/>
          </a:p>
          <a:p>
            <a:pPr marL="742950" lvl="1" indent="-406400" algn="l" rtl="0">
              <a:spcBef>
                <a:spcPts val="0"/>
              </a:spcBef>
              <a:spcAft>
                <a:spcPts val="0"/>
              </a:spcAft>
              <a:buSzPts val="1900"/>
              <a:buChar char="-"/>
            </a:pPr>
            <a:r>
              <a:rPr lang="en" sz="1900"/>
              <a:t>Set a </a:t>
            </a:r>
            <a:r>
              <a:rPr lang="en" sz="1900" b="1"/>
              <a:t>sleep</a:t>
            </a:r>
            <a:r>
              <a:rPr lang="en" sz="1900"/>
              <a:t> timer between loops so we wouldn’t get blocked </a:t>
            </a:r>
            <a:endParaRPr sz="1900"/>
          </a:p>
          <a:p>
            <a:pPr marL="742950" lvl="1" indent="-406400" algn="l" rtl="0">
              <a:spcBef>
                <a:spcPts val="0"/>
              </a:spcBef>
              <a:spcAft>
                <a:spcPts val="0"/>
              </a:spcAft>
              <a:buSzPts val="1900"/>
              <a:buChar char="-"/>
            </a:pPr>
            <a:r>
              <a:rPr lang="en" sz="1900"/>
              <a:t>Retrieved </a:t>
            </a:r>
            <a:r>
              <a:rPr lang="en" sz="1900" b="1"/>
              <a:t>10,000</a:t>
            </a:r>
            <a:r>
              <a:rPr lang="en" sz="1900"/>
              <a:t> posts from </a:t>
            </a:r>
            <a:r>
              <a:rPr lang="en" sz="1900" b="1"/>
              <a:t>each subreddit</a:t>
            </a:r>
            <a:r>
              <a:rPr lang="en" sz="1900"/>
              <a:t> </a:t>
            </a:r>
            <a:endParaRPr sz="1900"/>
          </a:p>
          <a:p>
            <a:pPr marL="0" lvl="0" indent="0" algn="l" rtl="0">
              <a:spcBef>
                <a:spcPts val="0"/>
              </a:spcBef>
              <a:spcAft>
                <a:spcPts val="0"/>
              </a:spcAft>
              <a:buNone/>
            </a:pPr>
            <a:endParaRPr sz="1900"/>
          </a:p>
          <a:p>
            <a:pPr marL="457200" lvl="0" indent="-349250" algn="l" rtl="0">
              <a:spcBef>
                <a:spcPts val="0"/>
              </a:spcBef>
              <a:spcAft>
                <a:spcPts val="0"/>
              </a:spcAft>
              <a:buSzPts val="1900"/>
              <a:buChar char="-"/>
            </a:pPr>
            <a:r>
              <a:rPr lang="en" sz="1900"/>
              <a:t>Filter through to obtain posts </a:t>
            </a:r>
            <a:r>
              <a:rPr lang="en" sz="1900" b="1"/>
              <a:t>not removed </a:t>
            </a:r>
            <a:r>
              <a:rPr lang="en" sz="1900"/>
              <a:t>by moderators</a:t>
            </a:r>
            <a:endParaRPr sz="1900"/>
          </a:p>
          <a:p>
            <a:pPr marL="742950" lvl="1" indent="-406400" algn="l" rtl="0">
              <a:spcBef>
                <a:spcPts val="0"/>
              </a:spcBef>
              <a:spcAft>
                <a:spcPts val="0"/>
              </a:spcAft>
              <a:buSzPts val="1900"/>
              <a:buChar char="-"/>
            </a:pPr>
            <a:r>
              <a:rPr lang="en" sz="1900"/>
              <a:t>‘removed_by_category’: ‘Nan’ </a:t>
            </a:r>
            <a:endParaRPr sz="1900"/>
          </a:p>
          <a:p>
            <a:pPr marL="742950" lvl="0" indent="0" algn="l" rtl="0">
              <a:spcBef>
                <a:spcPts val="0"/>
              </a:spcBef>
              <a:spcAft>
                <a:spcPts val="0"/>
              </a:spcAft>
              <a:buNone/>
            </a:pPr>
            <a:endParaRPr sz="1900"/>
          </a:p>
          <a:p>
            <a:pPr marL="457200" lvl="0" indent="-349250" algn="l" rtl="0">
              <a:spcBef>
                <a:spcPts val="0"/>
              </a:spcBef>
              <a:spcAft>
                <a:spcPts val="0"/>
              </a:spcAft>
              <a:buSzPts val="1900"/>
              <a:buChar char="-"/>
            </a:pPr>
            <a:r>
              <a:rPr lang="en" sz="1900"/>
              <a:t>Posts were retrieved backwards from </a:t>
            </a:r>
            <a:r>
              <a:rPr lang="en" sz="1900" b="1"/>
              <a:t>25th Oct 2021</a:t>
            </a:r>
            <a:r>
              <a:rPr lang="en" sz="1900"/>
              <a:t> </a:t>
            </a:r>
            <a:endParaRPr sz="1900"/>
          </a:p>
          <a:p>
            <a:pPr marL="742950" lvl="1" indent="-406400" algn="l" rtl="0">
              <a:spcBef>
                <a:spcPts val="0"/>
              </a:spcBef>
              <a:spcAft>
                <a:spcPts val="0"/>
              </a:spcAft>
              <a:buSzPts val="1900"/>
              <a:buChar char="-"/>
            </a:pPr>
            <a:r>
              <a:rPr lang="en" sz="1900"/>
              <a:t>UTC: 1635120000 </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a:t>
            </a:r>
            <a:endParaRPr/>
          </a:p>
        </p:txBody>
      </p:sp>
      <p:sp>
        <p:nvSpPr>
          <p:cNvPr id="170" name="Google Shape;170;p22"/>
          <p:cNvSpPr txBox="1"/>
          <p:nvPr/>
        </p:nvSpPr>
        <p:spPr>
          <a:xfrm>
            <a:off x="1323475" y="1049500"/>
            <a:ext cx="577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دانلود آهنگ کردی گیس چنریا از ساسان ملکی	</a:t>
            </a:r>
            <a:endParaRPr/>
          </a:p>
          <a:p>
            <a:pPr marL="0" lvl="0" indent="0" algn="l" rtl="0">
              <a:spcBef>
                <a:spcPts val="0"/>
              </a:spcBef>
              <a:spcAft>
                <a:spcPts val="0"/>
              </a:spcAft>
              <a:buNone/>
            </a:pPr>
            <a:r>
              <a:rPr lang="en">
                <a:latin typeface="Roboto"/>
                <a:ea typeface="Roboto"/>
                <a:cs typeface="Roboto"/>
                <a:sym typeface="Roboto"/>
              </a:rPr>
              <a:t>Volcán Monte Aso entra en erupción en Japón</a:t>
            </a:r>
            <a:endParaRPr>
              <a:latin typeface="Roboto"/>
              <a:ea typeface="Roboto"/>
              <a:cs typeface="Roboto"/>
              <a:sym typeface="Roboto"/>
            </a:endParaRPr>
          </a:p>
        </p:txBody>
      </p:sp>
      <p:cxnSp>
        <p:nvCxnSpPr>
          <p:cNvPr id="171" name="Google Shape;171;p22"/>
          <p:cNvCxnSpPr/>
          <p:nvPr/>
        </p:nvCxnSpPr>
        <p:spPr>
          <a:xfrm>
            <a:off x="3265850" y="1744075"/>
            <a:ext cx="0" cy="241800"/>
          </a:xfrm>
          <a:prstGeom prst="straightConnector1">
            <a:avLst/>
          </a:prstGeom>
          <a:noFill/>
          <a:ln w="9525" cap="flat" cmpd="sng">
            <a:solidFill>
              <a:schemeClr val="dk2"/>
            </a:solidFill>
            <a:prstDash val="solid"/>
            <a:round/>
            <a:headEnd type="none" w="med" len="med"/>
            <a:tailEnd type="triangle" w="med" len="med"/>
          </a:ln>
        </p:spPr>
      </p:cxnSp>
      <p:sp>
        <p:nvSpPr>
          <p:cNvPr id="172" name="Google Shape;172;p22"/>
          <p:cNvSpPr txBox="1"/>
          <p:nvPr/>
        </p:nvSpPr>
        <p:spPr>
          <a:xfrm>
            <a:off x="3425650" y="1655175"/>
            <a:ext cx="3035100" cy="400200"/>
          </a:xfrm>
          <a:prstGeom prst="rect">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34343"/>
                </a:solidFill>
                <a:latin typeface="Roboto"/>
                <a:ea typeface="Roboto"/>
                <a:cs typeface="Roboto"/>
                <a:sym typeface="Roboto"/>
              </a:rPr>
              <a:t>Remove rows that aren’t in English</a:t>
            </a:r>
            <a:endParaRPr b="1">
              <a:solidFill>
                <a:srgbClr val="434343"/>
              </a:solidFill>
              <a:latin typeface="Roboto"/>
              <a:ea typeface="Roboto"/>
              <a:cs typeface="Roboto"/>
              <a:sym typeface="Roboto"/>
            </a:endParaRPr>
          </a:p>
        </p:txBody>
      </p:sp>
      <p:sp>
        <p:nvSpPr>
          <p:cNvPr id="173" name="Google Shape;173;p22"/>
          <p:cNvSpPr/>
          <p:nvPr/>
        </p:nvSpPr>
        <p:spPr>
          <a:xfrm>
            <a:off x="737325" y="1081000"/>
            <a:ext cx="510000" cy="510000"/>
          </a:xfrm>
          <a:prstGeom prst="mathMultiply">
            <a:avLst>
              <a:gd name="adj1" fmla="val 17167"/>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txBox="1"/>
          <p:nvPr/>
        </p:nvSpPr>
        <p:spPr>
          <a:xfrm>
            <a:off x="6544350" y="1689425"/>
            <a:ext cx="259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99999"/>
                </a:solidFill>
                <a:latin typeface="Roboto"/>
                <a:ea typeface="Roboto"/>
                <a:cs typeface="Roboto"/>
                <a:sym typeface="Roboto"/>
              </a:rPr>
              <a:t>&gt; 2 non-alphanumeric characters</a:t>
            </a:r>
            <a:endParaRPr sz="1200">
              <a:solidFill>
                <a:srgbClr val="999999"/>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3678</Words>
  <Application>Microsoft Macintosh PowerPoint</Application>
  <PresentationFormat>On-screen Show (16:9)</PresentationFormat>
  <Paragraphs>487</Paragraphs>
  <Slides>64</Slides>
  <Notes>64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Calibri</vt:lpstr>
      <vt:lpstr>Sirin Stencil</vt:lpstr>
      <vt:lpstr>Arial</vt:lpstr>
      <vt:lpstr>Dosis</vt:lpstr>
      <vt:lpstr>Roboto</vt:lpstr>
      <vt:lpstr>Merriweather</vt:lpstr>
      <vt:lpstr>Lato</vt:lpstr>
      <vt:lpstr>William template</vt:lpstr>
      <vt:lpstr>Project 3 Classifying Real and Fake News</vt:lpstr>
      <vt:lpstr>Content</vt:lpstr>
      <vt:lpstr>Real or Fake?  Can you tell? </vt:lpstr>
      <vt:lpstr>Real vs Fake?  How can we tell the difference?</vt:lpstr>
      <vt:lpstr>Problem Statement</vt:lpstr>
      <vt:lpstr>Why is fake news dangerous? </vt:lpstr>
      <vt:lpstr>Background </vt:lpstr>
      <vt:lpstr>Data Collection </vt:lpstr>
      <vt:lpstr>Data Cleaning</vt:lpstr>
      <vt:lpstr>Data Cleaning</vt:lpstr>
      <vt:lpstr>Data Cleaning</vt:lpstr>
      <vt:lpstr>Data Cleaning</vt:lpstr>
      <vt:lpstr>Data Cleaning</vt:lpstr>
      <vt:lpstr>Exploratory Data Analysis</vt:lpstr>
      <vt:lpstr>Time of posts</vt:lpstr>
      <vt:lpstr>Time of posts</vt:lpstr>
      <vt:lpstr>Time of posts</vt:lpstr>
      <vt:lpstr>Time of posts</vt:lpstr>
      <vt:lpstr>Title length and Number of comments</vt:lpstr>
      <vt:lpstr>Title length and Number of comments</vt:lpstr>
      <vt:lpstr>Month and year of posts</vt:lpstr>
      <vt:lpstr>Month and year of posts</vt:lpstr>
      <vt:lpstr>Top words in r/news</vt:lpstr>
      <vt:lpstr>Top words in r/news</vt:lpstr>
      <vt:lpstr>Top words in r/news</vt:lpstr>
      <vt:lpstr>Top words in r/news</vt:lpstr>
      <vt:lpstr>Top words in r/news</vt:lpstr>
      <vt:lpstr>Top words in r/TheOnion</vt:lpstr>
      <vt:lpstr>Top words in r/TheOnion</vt:lpstr>
      <vt:lpstr>Top words in r/TheOnion</vt:lpstr>
      <vt:lpstr>Preprocessing and Modeling - Overview</vt:lpstr>
      <vt:lpstr>Preprocessing and Modeling - Overview</vt:lpstr>
      <vt:lpstr>Preprocessing and Modeling - Non-text features</vt:lpstr>
      <vt:lpstr>Preprocessing and Modeling - Non-text features</vt:lpstr>
      <vt:lpstr>Comparison (Non-text features)</vt:lpstr>
      <vt:lpstr>Preprocessing and Modeling - Text features (NLP)</vt:lpstr>
      <vt:lpstr>Preprocessing and Modeling - Text features (NLP)</vt:lpstr>
      <vt:lpstr>Comparison (Text features)</vt:lpstr>
      <vt:lpstr>Evaluation: Modeling for Non-Text Features </vt:lpstr>
      <vt:lpstr>Evaluation: Modeling for Text Features</vt:lpstr>
      <vt:lpstr>Evaluation: Combining both models</vt:lpstr>
      <vt:lpstr>Extra explanation of consensus result</vt:lpstr>
      <vt:lpstr>Evaluation: Illustration of both models in practice</vt:lpstr>
      <vt:lpstr>Evaluation: Illustration of both models in practice</vt:lpstr>
      <vt:lpstr>Evaluation: Illustration of both models in practice</vt:lpstr>
      <vt:lpstr>Conclusion</vt:lpstr>
      <vt:lpstr>Conclusion</vt:lpstr>
      <vt:lpstr>Recommendations</vt:lpstr>
      <vt:lpstr>Recommendations</vt:lpstr>
      <vt:lpstr>Limitations</vt:lpstr>
      <vt:lpstr>Misclassified r/TheOnion posts</vt:lpstr>
      <vt:lpstr>Subreddit Members</vt:lpstr>
      <vt:lpstr>Limitations</vt:lpstr>
      <vt:lpstr>Limitations</vt:lpstr>
      <vt:lpstr>PowerPoint Presentation</vt:lpstr>
      <vt:lpstr>PowerPoint Presentation</vt:lpstr>
      <vt:lpstr>PowerPoint Presentation</vt:lpstr>
      <vt:lpstr>PowerPoint Presentation</vt:lpstr>
      <vt:lpstr>PowerPoint Presentation</vt:lpstr>
      <vt:lpstr>Future Outlook</vt:lpstr>
      <vt:lpstr>Future Outlook</vt:lpstr>
      <vt:lpstr>Future Outlook</vt:lpstr>
      <vt:lpstr>Future Outlook</vt:lpstr>
      <vt:lpstr>Thank you!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Classifying Real and Fake News</dc:title>
  <cp:lastModifiedBy>ONG WEN BIN</cp:lastModifiedBy>
  <cp:revision>1</cp:revision>
  <dcterms:modified xsi:type="dcterms:W3CDTF">2021-11-16T15:34:05Z</dcterms:modified>
</cp:coreProperties>
</file>